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48" r:id="rId1"/>
  </p:sldMasterIdLst>
  <p:notesMasterIdLst>
    <p:notesMasterId r:id="rId61"/>
  </p:notesMasterIdLst>
  <p:sldIdLst>
    <p:sldId id="256" r:id="rId2"/>
    <p:sldId id="268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359" r:id="rId14"/>
    <p:sldId id="280" r:id="rId15"/>
    <p:sldId id="281" r:id="rId16"/>
    <p:sldId id="282" r:id="rId17"/>
    <p:sldId id="283" r:id="rId18"/>
    <p:sldId id="284" r:id="rId19"/>
    <p:sldId id="285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6" r:id="rId29"/>
    <p:sldId id="295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2"/>
      <p:bold r:id="rId63"/>
      <p:italic r:id="rId64"/>
      <p:boldItalic r:id="rId65"/>
    </p:embeddedFont>
    <p:embeddedFont>
      <p:font typeface="Calibri Light" panose="020F0302020204030204" pitchFamily="34" charset="0"/>
      <p:regular r:id="rId66"/>
      <p:italic r:id="rId67"/>
    </p:embeddedFont>
    <p:embeddedFont>
      <p:font typeface="Consolas" panose="020B0609020204030204" pitchFamily="49" charset="0"/>
      <p:regular r:id="rId68"/>
      <p:bold r:id="rId69"/>
      <p:italic r:id="rId70"/>
      <p:boldItalic r:id="rId71"/>
    </p:embeddedFont>
    <p:embeddedFont>
      <p:font typeface="Montserrat" panose="02000505000000020004" pitchFamily="2" charset="0"/>
      <p:regular r:id="rId72"/>
      <p:bold r:id="rId73"/>
      <p:italic r:id="rId74"/>
      <p:boldItalic r:id="rId75"/>
    </p:embeddedFont>
    <p:embeddedFont>
      <p:font typeface="Montserrat Black" pitchFamily="2" charset="-52"/>
      <p:bold r:id="rId76"/>
      <p:boldItalic r:id="rId77"/>
    </p:embeddedFont>
    <p:embeddedFont>
      <p:font typeface="Montserrat ExtraBold" pitchFamily="2" charset="-52"/>
      <p:bold r:id="rId78"/>
      <p:boldItalic r:id="rId79"/>
    </p:embeddedFont>
    <p:embeddedFont>
      <p:font typeface="Montserrat Medium" pitchFamily="2" charset="-52"/>
      <p:regular r:id="rId80"/>
      <p:bold r:id="rId81"/>
      <p:italic r:id="rId82"/>
      <p:boldItalic r:id="rId83"/>
    </p:embeddedFont>
    <p:embeddedFont>
      <p:font typeface="Montserrat SemiBold" panose="00000700000000000000" pitchFamily="2" charset="-52"/>
      <p:regular r:id="rId84"/>
      <p:bold r:id="rId85"/>
      <p:italic r:id="rId86"/>
      <p:boldItalic r:id="rId87"/>
    </p:embeddedFont>
    <p:embeddedFont>
      <p:font typeface="Roboto Mono" panose="020B0604020202020204" charset="0"/>
      <p:regular r:id="rId88"/>
      <p:bold r:id="rId89"/>
      <p:italic r:id="rId90"/>
      <p:boldItalic r:id="rId9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89A54C-7741-41F6-99BF-64EC94F286B3}">
  <a:tblStyle styleId="{5A89A54C-7741-41F6-99BF-64EC94F286B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2.fntdata"/><Relationship Id="rId68" Type="http://schemas.openxmlformats.org/officeDocument/2006/relationships/font" Target="fonts/font7.fntdata"/><Relationship Id="rId84" Type="http://schemas.openxmlformats.org/officeDocument/2006/relationships/font" Target="fonts/font23.fntdata"/><Relationship Id="rId89" Type="http://schemas.openxmlformats.org/officeDocument/2006/relationships/font" Target="fonts/font28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3.fntdata"/><Relationship Id="rId79" Type="http://schemas.openxmlformats.org/officeDocument/2006/relationships/font" Target="fonts/font18.fntdata"/><Relationship Id="rId5" Type="http://schemas.openxmlformats.org/officeDocument/2006/relationships/slide" Target="slides/slide4.xml"/><Relationship Id="rId90" Type="http://schemas.openxmlformats.org/officeDocument/2006/relationships/font" Target="fonts/font29.fntdata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font" Target="fonts/font3.fntdata"/><Relationship Id="rId69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1.fntdata"/><Relationship Id="rId80" Type="http://schemas.openxmlformats.org/officeDocument/2006/relationships/font" Target="fonts/font19.fntdata"/><Relationship Id="rId85" Type="http://schemas.openxmlformats.org/officeDocument/2006/relationships/font" Target="fonts/font24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1.fntdata"/><Relationship Id="rId70" Type="http://schemas.openxmlformats.org/officeDocument/2006/relationships/font" Target="fonts/font9.fntdata"/><Relationship Id="rId75" Type="http://schemas.openxmlformats.org/officeDocument/2006/relationships/font" Target="fonts/font14.fntdata"/><Relationship Id="rId83" Type="http://schemas.openxmlformats.org/officeDocument/2006/relationships/font" Target="fonts/font22.fntdata"/><Relationship Id="rId88" Type="http://schemas.openxmlformats.org/officeDocument/2006/relationships/font" Target="fonts/font27.fntdata"/><Relationship Id="rId91" Type="http://schemas.openxmlformats.org/officeDocument/2006/relationships/font" Target="fonts/font3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4.fntdata"/><Relationship Id="rId73" Type="http://schemas.openxmlformats.org/officeDocument/2006/relationships/font" Target="fonts/font12.fntdata"/><Relationship Id="rId78" Type="http://schemas.openxmlformats.org/officeDocument/2006/relationships/font" Target="fonts/font17.fntdata"/><Relationship Id="rId81" Type="http://schemas.openxmlformats.org/officeDocument/2006/relationships/font" Target="fonts/font20.fntdata"/><Relationship Id="rId86" Type="http://schemas.openxmlformats.org/officeDocument/2006/relationships/font" Target="fonts/font25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5.fntdata"/><Relationship Id="rId7" Type="http://schemas.openxmlformats.org/officeDocument/2006/relationships/slide" Target="slides/slide6.xml"/><Relationship Id="rId71" Type="http://schemas.openxmlformats.org/officeDocument/2006/relationships/font" Target="fonts/font10.fntdata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5.fntdata"/><Relationship Id="rId87" Type="http://schemas.openxmlformats.org/officeDocument/2006/relationships/font" Target="fonts/font26.fntdata"/><Relationship Id="rId61" Type="http://schemas.openxmlformats.org/officeDocument/2006/relationships/notesMaster" Target="notesMasters/notesMaster1.xml"/><Relationship Id="rId82" Type="http://schemas.openxmlformats.org/officeDocument/2006/relationships/font" Target="fonts/font2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e25ee465b7_2_8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e25ee465b7_2_8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08ce58f8e_0_1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e08ce58f8e_0_1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e08ce58f8e_0_19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e08ce58f8e_0_19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e217b821fa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e217b821fa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e217b821fa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e217b821fa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6960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e217b821fa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e217b821fa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e25a6ce398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e25a6ce398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e25a6ce398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e25a6ce398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e2606884b7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e2606884b7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e25ee465b7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ge25ee465b7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e25ee465b7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e25ee465b7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2606884b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e2606884b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2606884b7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e2606884b7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e2606884b7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e2606884b7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e2606884b7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e2606884b7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e2606884b7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e2606884b7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e2606884b7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3" name="Google Shape;603;ge2606884b7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3805a7c04666d414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3805a7c04666d414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e2606884b7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e2606884b7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e242245f61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e242245f61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e2606884b7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e2606884b7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e242245f6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e242245f6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e2606884b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e2606884b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3805a7c04666d414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3805a7c04666d414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e2606884b7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e2606884b7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25ee465b7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e25ee465b7_2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e25ee465b7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5" name="Google Shape;725;ge25ee465b7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e2606884b7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e2606884b7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e242245f61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e242245f61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e25ee465b7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e25ee465b7_2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e25ee465b7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e25ee465b7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e242245f61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5" name="Google Shape;775;ge242245f61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e08ce58f8e_0_1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e08ce58f8e_0_1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e08ce58f8e_0_10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e08ce58f8e_0_10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e275f44d5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e275f44d5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e260783452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e260783452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e2607834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e2607834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e25ee465b7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e25ee465b7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339c4cebf5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9" name="Google Shape;839;g339c4cebf5f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339c4cebf5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339c4cebf5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339c4cebf5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339c4cebf5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339c4cebf5f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339c4cebf5f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e25ee465b7_2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7" name="Google Shape;877;ge25ee465b7_2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e25ee465b7_2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e25ee465b7_2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e08ce58f8e_0_15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e08ce58f8e_0_15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e25ee465b7_2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4" name="Google Shape;894;ge25ee465b7_2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ge25ee465b7_2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1" name="Google Shape;901;ge25ee465b7_2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25ee465b7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25ee465b7_2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e25ee465b7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e25ee465b7_2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ge25ee465b7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3" name="Google Shape;923;ge25ee465b7_2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ge25ee465b7_2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3" name="Google Shape;933;ge25ee465b7_2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e25ee465b7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e25ee465b7_2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e25ee465b7_2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3" name="Google Shape;953;ge25ee465b7_2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ge25ee465b7_2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3" name="Google Shape;963;ge25ee465b7_2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e25ee465b7_2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0" name="Google Shape;970;ge25ee465b7_2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e08ce58f8e_0_1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e08ce58f8e_0_1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e08ce58f8e_0_15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e08ce58f8e_0_15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e08ce58f8e_0_18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e08ce58f8e_0_18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e08ce591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e08ce591b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58BF28-8300-49B0-BF5D-71DC07BF2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7993C3-DA85-4CE3-8570-3AD8916F3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7619E1-7FE1-41CC-8E88-7ECAD356B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A507F3-5987-4EE6-BD64-13A17D9B5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ECFE26-E365-4A15-84A6-3C79A94AC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4213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EFAF0-A135-45FA-B87E-E56989520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68FC3F-A857-47E6-BC8B-07A10463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854675-66DD-4168-A2F9-F6C7984F3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6C5760-2A7D-49C1-8655-7CFAF15EC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ADFD82-3014-4133-9A40-9C9E3B9F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325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B55200C-B71A-4FE2-9275-16CA6A64C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6B0BBF-9A36-44A6-93E9-E30CB3129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D18795-9BB0-4CB0-9822-009076634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3F2D2C-8DDC-4AD5-8A16-2B9A8708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930655-6D8A-4028-B481-D3DCC35C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3610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етка Май 2021">
  <p:cSld name="Сетка Май 2021">
    <p:bg>
      <p:bgPr>
        <a:solidFill>
          <a:schemeClr val="accen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subTitle" idx="1"/>
          </p:nvPr>
        </p:nvSpPr>
        <p:spPr>
          <a:xfrm>
            <a:off x="352925" y="1473400"/>
            <a:ext cx="8108100" cy="277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title"/>
          </p:nvPr>
        </p:nvSpPr>
        <p:spPr>
          <a:xfrm>
            <a:off x="352925" y="1859151"/>
            <a:ext cx="4224300" cy="22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Montserrat ExtraBold"/>
              <a:buNone/>
              <a:defRPr sz="40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2224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суждение">
  <p:cSld name="Обсуждение">
    <p:bg>
      <p:bgPr>
        <a:solidFill>
          <a:schemeClr val="lt1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3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Montserrat Medium"/>
              <a:buNone/>
              <a:defRPr sz="1200"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Montserrat Medium"/>
              <a:buNone/>
              <a:defRPr>
                <a:solidFill>
                  <a:schemeClr val="accent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0152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вторение">
  <p:cSld name="Повторение"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"/>
          <p:cNvSpPr txBox="1">
            <a:spLocks noGrp="1"/>
          </p:cNvSpPr>
          <p:nvPr>
            <p:ph type="subTitle" idx="1"/>
          </p:nvPr>
        </p:nvSpPr>
        <p:spPr>
          <a:xfrm>
            <a:off x="366775" y="4680000"/>
            <a:ext cx="7145700" cy="270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Montserrat Medium"/>
              <a:buNone/>
              <a:defRPr sz="1200"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Medium"/>
              <a:buNone/>
              <a:defRPr>
                <a:solidFill>
                  <a:schemeClr val="accent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0857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азделитель «Работа на платформе»">
  <p:cSld name="Разделитель «Работа на платформе»">
    <p:bg>
      <p:bgPr>
        <a:solidFill>
          <a:schemeClr val="accen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5"/>
          <p:cNvSpPr txBox="1">
            <a:spLocks noGrp="1"/>
          </p:cNvSpPr>
          <p:nvPr>
            <p:ph type="subTitle" idx="1"/>
          </p:nvPr>
        </p:nvSpPr>
        <p:spPr>
          <a:xfrm>
            <a:off x="1080000" y="1573200"/>
            <a:ext cx="6771300" cy="28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Montserrat Medium"/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1080000" y="1926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65718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F0659A-934D-4FEF-90F2-65DE71B06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DD3F7E-7866-4668-A763-6E5E822F3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C3E07-1457-4F3C-B752-C0DDC4BD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5C485A-4F54-48DE-A9CE-2D48E5843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DC6A23-4110-4875-85D8-C8EFF642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277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E38C2-8536-4CF5-8EB5-FA1BAA72A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3B5D5A-C8F8-4947-A10B-E1C0B74CA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8E27D1-3796-4BFF-84C1-A9A1A6342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8CF970-777B-4759-B0A8-4A885541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0D6142-2D8A-4BAE-994A-4157D77C1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8757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B45E8-280A-480F-9937-53EE5567E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1F8235-4E66-4588-9B00-1C7A10A05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F61F71-E84C-4979-8016-35E707D94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6E9D46-E9AB-40E5-8B58-768D733D0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F2EF43-5A52-4736-88D1-6658D5531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B0B244-83AE-41D7-AF12-633187820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5353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0A24E-7562-407E-A930-BF124D013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A4D0C3-11AE-459E-AB14-EA3CC4A9F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9A8C96-592E-4773-B5AF-CF23A9333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79F5C07-6725-44B3-8A19-1FE048D7EC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5384B3-5ADC-4446-BF4D-CB941F80BD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3207A94-AD11-440F-BF7A-3AFBDBF2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64ED25-0FF7-44AC-9F2B-B2DC68237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49745E-CD08-44AD-8AF0-6BE54CAC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55372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EF2AE-EEFF-4167-B1ED-9A30F6B64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33401A2-6367-4775-B153-037F4FBB4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31E91A5-6577-4130-AA36-198D7F29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DDC1C75-0CA0-4689-B43E-B16AC4D4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79990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B357274-EF1B-427E-876D-B1FE24558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2828728-04AB-4758-8FD6-761A4FEE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6C3B8D-ECA7-4BDC-B2DE-C217F9890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69314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BD1B7-4B36-42FC-8B4B-FA6518B2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BCE030-8EFE-44EC-BE8C-4EDC6855A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4C942D-BBCC-447F-AA7E-E43055C6D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409EF8-02C4-460F-9283-9A54D2B7C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99E16F-5248-40B1-89E7-FDE9D8FD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F1C6EB-5D29-4C7C-85F3-A8A4C976F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30992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D20E8-09A2-4356-8941-2F8914680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C0B7B9F-DF59-4811-A3F7-363752930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20BEF9-D2E5-4751-A1D5-09140CDE8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E8001C-4129-40EC-A0A9-6979FA060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53B2C1-8CAC-412E-899D-20C965BF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24D72B-C768-47B9-A4D0-442195C3E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96852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C0404-0BCC-4BE5-AF12-6CC6E3942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7EE542-E6B2-4019-903A-8EC0A2C64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7D830-31E6-4594-B50E-84F53BDE60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FB170-4F9A-4DAC-9914-22F08D78EC7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FE699E-2876-41A1-BC19-1B06AA4A4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B6A7ED-9521-44AA-90C6-66549F1EA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69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3" r:id="rId14"/>
    <p:sldLayoutId id="214748376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dkHCqsQgPB-EzISpEqflOFxFPJ2yqJnuYV9UT7RmiHs/edit?usp=shari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8"/>
          <p:cNvSpPr txBox="1">
            <a:spLocks noGrp="1"/>
          </p:cNvSpPr>
          <p:nvPr>
            <p:ph type="title"/>
          </p:nvPr>
        </p:nvSpPr>
        <p:spPr>
          <a:xfrm>
            <a:off x="352925" y="1859150"/>
            <a:ext cx="7404600" cy="22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Алгоритмы и структуры данных </a:t>
            </a:r>
            <a:endParaRPr/>
          </a:p>
        </p:txBody>
      </p:sp>
      <p:sp>
        <p:nvSpPr>
          <p:cNvPr id="305" name="Google Shape;305;p58">
            <a:hlinkClick r:id="rId3"/>
          </p:cNvPr>
          <p:cNvSpPr/>
          <p:nvPr/>
        </p:nvSpPr>
        <p:spPr>
          <a:xfrm>
            <a:off x="258750" y="4512400"/>
            <a:ext cx="24423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7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61" name="Google Shape;461;p79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 </a:t>
            </a: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62" name="Google Shape;462;p79"/>
          <p:cNvSpPr txBox="1"/>
          <p:nvPr/>
        </p:nvSpPr>
        <p:spPr>
          <a:xfrm>
            <a:off x="360000" y="1452550"/>
            <a:ext cx="8424000" cy="2580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who =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'Y Combinator'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'Какой сейчас год?</a:t>
            </a:r>
            <a:r>
              <a:rPr lang="en-GB" sz="1600">
                <a:solidFill>
                  <a:srgbClr val="FF7842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(current_year)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foundation_year = 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2005</a:t>
            </a:r>
            <a:endParaRPr sz="1600">
              <a:solidFill>
                <a:schemeClr val="accent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age = current_year - foundation_year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(who,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'появился'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age, 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'лет назад'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8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468" name="Google Shape;468;p80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код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69" name="Google Shape;469;p80"/>
          <p:cNvSpPr txBox="1"/>
          <p:nvPr/>
        </p:nvSpPr>
        <p:spPr>
          <a:xfrm>
            <a:off x="368800" y="1191600"/>
            <a:ext cx="80106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2799" lvl="0" indent="-25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Определите все типы данных в программе. 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Для чего в программе нужна функция</a:t>
            </a:r>
            <a:r>
              <a:rPr lang="en-GB" sz="21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input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()?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Для чего в программе нужна функция</a:t>
            </a:r>
            <a:r>
              <a:rPr lang="en-GB" sz="21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int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()?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переходить от одного типа данных к другому?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произойдёт, если поменять последовательность команд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input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() и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int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()?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8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75" name="Google Shape;475;p81"/>
          <p:cNvSpPr txBox="1"/>
          <p:nvPr/>
        </p:nvSpPr>
        <p:spPr>
          <a:xfrm>
            <a:off x="404875" y="1468800"/>
            <a:ext cx="5220900" cy="2996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who =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'Y Combinator'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'Какой сейчас год?</a:t>
            </a:r>
            <a:r>
              <a:rPr lang="en-GB" sz="1600">
                <a:solidFill>
                  <a:srgbClr val="FF7842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(current_year)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foundation_year = </a:t>
            </a:r>
            <a:r>
              <a:rPr lang="en-GB" sz="16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2005</a:t>
            </a:r>
            <a:endParaRPr sz="1600">
              <a:solidFill>
                <a:schemeClr val="accent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age = current_year - foundation_year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(who,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'появился'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age, 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'лет назад'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7" name="Google Shape;477;p81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8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75" name="Google Shape;475;p81"/>
          <p:cNvSpPr txBox="1"/>
          <p:nvPr/>
        </p:nvSpPr>
        <p:spPr>
          <a:xfrm>
            <a:off x="404875" y="1468800"/>
            <a:ext cx="5220900" cy="2996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who =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'Y Combinator'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Какой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сейчас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год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?</a:t>
            </a:r>
            <a:r>
              <a:rPr lang="en-GB" sz="1600" dirty="0">
                <a:solidFill>
                  <a:srgbClr val="FF7842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foundation_year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sz="160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2005</a:t>
            </a:r>
            <a:endParaRPr sz="1600" dirty="0">
              <a:solidFill>
                <a:schemeClr val="accent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age =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current_year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en-GB" sz="16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foundation_year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(who,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появился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age, 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лет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6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назад</a:t>
            </a:r>
            <a:r>
              <a:rPr lang="en-GB" sz="16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476" name="Google Shape;476;p81"/>
          <p:cNvPicPr preferRelativeResize="0"/>
          <p:nvPr/>
        </p:nvPicPr>
        <p:blipFill rotWithShape="1">
          <a:blip r:embed="rId3">
            <a:alphaModFix/>
          </a:blip>
          <a:srcRect t="42592" b="19397"/>
          <a:stretch/>
        </p:blipFill>
        <p:spPr>
          <a:xfrm>
            <a:off x="5769725" y="2232213"/>
            <a:ext cx="3213425" cy="681300"/>
          </a:xfrm>
          <a:prstGeom prst="rect">
            <a:avLst/>
          </a:prstGeom>
          <a:noFill/>
          <a:ln w="9525" cap="flat" cmpd="sng">
            <a:solidFill>
              <a:srgbClr val="1A1A1A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77" name="Google Shape;477;p81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  <p:extLst>
      <p:ext uri="{BB962C8B-B14F-4D97-AF65-F5344CB8AC3E}">
        <p14:creationId xmlns:p14="http://schemas.microsoft.com/office/powerpoint/2010/main" val="873876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82"/>
          <p:cNvSpPr txBox="1"/>
          <p:nvPr/>
        </p:nvSpPr>
        <p:spPr>
          <a:xfrm>
            <a:off x="360000" y="360000"/>
            <a:ext cx="8175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такое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условный 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оператор?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83" name="Google Shape;483;p8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83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Условный оператор в Python 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89" name="Google Shape;489;p8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90" name="Google Shape;490;p83"/>
          <p:cNvSpPr/>
          <p:nvPr/>
        </p:nvSpPr>
        <p:spPr>
          <a:xfrm>
            <a:off x="360000" y="1243050"/>
            <a:ext cx="8463600" cy="932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Условный оператор  — основной инструмент выбора в Python. Определяет,  какое действие следует выполнить, в зависимости от значения переменных в момент проверки условия.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8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96" name="Google Shape;496;p84"/>
          <p:cNvSpPr txBox="1"/>
          <p:nvPr/>
        </p:nvSpPr>
        <p:spPr>
          <a:xfrm>
            <a:off x="2943025" y="1746000"/>
            <a:ext cx="3453900" cy="2163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a&gt;b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a==b: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else: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97" name="Google Shape;497;p84"/>
          <p:cNvCxnSpPr/>
          <p:nvPr/>
        </p:nvCxnSpPr>
        <p:spPr>
          <a:xfrm rot="10800000">
            <a:off x="3403225" y="2225050"/>
            <a:ext cx="600" cy="289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8" name="Google Shape;498;p84"/>
          <p:cNvCxnSpPr/>
          <p:nvPr/>
        </p:nvCxnSpPr>
        <p:spPr>
          <a:xfrm flipH="1">
            <a:off x="4124008" y="1472076"/>
            <a:ext cx="896400" cy="487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99" name="Google Shape;499;p84"/>
          <p:cNvCxnSpPr/>
          <p:nvPr/>
        </p:nvCxnSpPr>
        <p:spPr>
          <a:xfrm rot="10800000">
            <a:off x="5757875" y="2127975"/>
            <a:ext cx="8613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00" name="Google Shape;500;p84"/>
          <p:cNvCxnSpPr/>
          <p:nvPr/>
        </p:nvCxnSpPr>
        <p:spPr>
          <a:xfrm>
            <a:off x="2556297" y="26000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01" name="Google Shape;501;p84"/>
          <p:cNvSpPr txBox="1"/>
          <p:nvPr/>
        </p:nvSpPr>
        <p:spPr>
          <a:xfrm>
            <a:off x="619017" y="2432075"/>
            <a:ext cx="17838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02" name="Google Shape;502;p84"/>
          <p:cNvSpPr txBox="1"/>
          <p:nvPr/>
        </p:nvSpPr>
        <p:spPr>
          <a:xfrm>
            <a:off x="612733" y="1854945"/>
            <a:ext cx="17964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03" name="Google Shape;503;p84"/>
          <p:cNvSpPr txBox="1"/>
          <p:nvPr/>
        </p:nvSpPr>
        <p:spPr>
          <a:xfrm>
            <a:off x="6763216" y="1977960"/>
            <a:ext cx="12840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04" name="Google Shape;504;p84"/>
          <p:cNvSpPr txBox="1"/>
          <p:nvPr/>
        </p:nvSpPr>
        <p:spPr>
          <a:xfrm>
            <a:off x="4695750" y="1142350"/>
            <a:ext cx="7185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05" name="Google Shape;505;p84"/>
          <p:cNvCxnSpPr/>
          <p:nvPr/>
        </p:nvCxnSpPr>
        <p:spPr>
          <a:xfrm>
            <a:off x="2556297" y="214042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06" name="Google Shape;506;p84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Условный оператор if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07" name="Google Shape;507;p84"/>
          <p:cNvSpPr txBox="1"/>
          <p:nvPr/>
        </p:nvSpPr>
        <p:spPr>
          <a:xfrm>
            <a:off x="2028747" y="933255"/>
            <a:ext cx="27375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08" name="Google Shape;508;p84"/>
          <p:cNvCxnSpPr/>
          <p:nvPr/>
        </p:nvCxnSpPr>
        <p:spPr>
          <a:xfrm rot="10800000">
            <a:off x="3403375" y="2834800"/>
            <a:ext cx="7200" cy="412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9" name="Google Shape;509;p84"/>
          <p:cNvCxnSpPr/>
          <p:nvPr/>
        </p:nvCxnSpPr>
        <p:spPr>
          <a:xfrm rot="10800000">
            <a:off x="3403225" y="3596650"/>
            <a:ext cx="600" cy="289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0" name="Google Shape;510;p84"/>
          <p:cNvSpPr txBox="1"/>
          <p:nvPr/>
        </p:nvSpPr>
        <p:spPr>
          <a:xfrm>
            <a:off x="542817" y="3194075"/>
            <a:ext cx="17838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rgbClr val="3C78D8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11" name="Google Shape;511;p84"/>
          <p:cNvCxnSpPr/>
          <p:nvPr/>
        </p:nvCxnSpPr>
        <p:spPr>
          <a:xfrm>
            <a:off x="2556297" y="34382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12" name="Google Shape;512;p84"/>
          <p:cNvCxnSpPr/>
          <p:nvPr/>
        </p:nvCxnSpPr>
        <p:spPr>
          <a:xfrm>
            <a:off x="3397533" y="1472076"/>
            <a:ext cx="0" cy="472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13" name="Google Shape;513;p84"/>
          <p:cNvSpPr txBox="1"/>
          <p:nvPr/>
        </p:nvSpPr>
        <p:spPr>
          <a:xfrm>
            <a:off x="366775" y="821525"/>
            <a:ext cx="7359900" cy="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200" b="1">
                <a:latin typeface="Montserrat"/>
                <a:ea typeface="Montserrat"/>
                <a:cs typeface="Montserrat"/>
                <a:sym typeface="Montserrat"/>
              </a:rPr>
              <a:t>Назовите основные элементы синтаксиса условного оператора if.</a:t>
            </a:r>
            <a:endParaRPr sz="1200" b="1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14" name="Google Shape;514;p84"/>
          <p:cNvCxnSpPr/>
          <p:nvPr/>
        </p:nvCxnSpPr>
        <p:spPr>
          <a:xfrm rot="10800000">
            <a:off x="5757875" y="3042375"/>
            <a:ext cx="8613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15" name="Google Shape;515;p84"/>
          <p:cNvSpPr txBox="1"/>
          <p:nvPr/>
        </p:nvSpPr>
        <p:spPr>
          <a:xfrm>
            <a:off x="6763216" y="2892360"/>
            <a:ext cx="12840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8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521" name="Google Shape;521;p85"/>
          <p:cNvSpPr txBox="1"/>
          <p:nvPr/>
        </p:nvSpPr>
        <p:spPr>
          <a:xfrm>
            <a:off x="2943025" y="1746000"/>
            <a:ext cx="3453900" cy="2163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a&gt;b</a:t>
            </a: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elif</a:t>
            </a: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a==b: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else: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522" name="Google Shape;522;p85"/>
          <p:cNvCxnSpPr/>
          <p:nvPr/>
        </p:nvCxnSpPr>
        <p:spPr>
          <a:xfrm rot="10800000">
            <a:off x="3403225" y="2225050"/>
            <a:ext cx="600" cy="289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3" name="Google Shape;523;p85"/>
          <p:cNvCxnSpPr/>
          <p:nvPr/>
        </p:nvCxnSpPr>
        <p:spPr>
          <a:xfrm rot="10800000">
            <a:off x="5757875" y="2127975"/>
            <a:ext cx="8613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24" name="Google Shape;524;p85"/>
          <p:cNvCxnSpPr/>
          <p:nvPr/>
        </p:nvCxnSpPr>
        <p:spPr>
          <a:xfrm>
            <a:off x="2556297" y="26000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5" name="Google Shape;525;p85"/>
          <p:cNvSpPr txBox="1"/>
          <p:nvPr/>
        </p:nvSpPr>
        <p:spPr>
          <a:xfrm>
            <a:off x="6763225" y="2514850"/>
            <a:ext cx="18741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Команды, которые выполняются, если условие истинно. Печатаем с отступом в 4 пробела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26" name="Google Shape;526;p85"/>
          <p:cNvCxnSpPr/>
          <p:nvPr/>
        </p:nvCxnSpPr>
        <p:spPr>
          <a:xfrm flipH="1">
            <a:off x="5752625" y="3003825"/>
            <a:ext cx="854400" cy="8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7" name="Google Shape;527;p85"/>
          <p:cNvSpPr txBox="1"/>
          <p:nvPr/>
        </p:nvSpPr>
        <p:spPr>
          <a:xfrm>
            <a:off x="619017" y="2432075"/>
            <a:ext cx="17838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Дополнительное условие 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28" name="Google Shape;528;p85"/>
          <p:cNvSpPr txBox="1"/>
          <p:nvPr/>
        </p:nvSpPr>
        <p:spPr>
          <a:xfrm>
            <a:off x="612733" y="1854945"/>
            <a:ext cx="17964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Оператор условия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29" name="Google Shape;529;p85"/>
          <p:cNvSpPr txBox="1"/>
          <p:nvPr/>
        </p:nvSpPr>
        <p:spPr>
          <a:xfrm>
            <a:off x="6763216" y="1977960"/>
            <a:ext cx="12840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Двоеточие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30" name="Google Shape;530;p85"/>
          <p:cNvSpPr txBox="1"/>
          <p:nvPr/>
        </p:nvSpPr>
        <p:spPr>
          <a:xfrm>
            <a:off x="4695747" y="933255"/>
            <a:ext cx="27375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Условие записано в виде логического выражения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31" name="Google Shape;531;p85"/>
          <p:cNvCxnSpPr/>
          <p:nvPr/>
        </p:nvCxnSpPr>
        <p:spPr>
          <a:xfrm>
            <a:off x="2556297" y="214042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32" name="Google Shape;532;p85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Условный оператор if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33" name="Google Shape;533;p85"/>
          <p:cNvSpPr txBox="1"/>
          <p:nvPr/>
        </p:nvSpPr>
        <p:spPr>
          <a:xfrm>
            <a:off x="2028747" y="933255"/>
            <a:ext cx="27375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Условный оператор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34" name="Google Shape;534;p85"/>
          <p:cNvCxnSpPr/>
          <p:nvPr/>
        </p:nvCxnSpPr>
        <p:spPr>
          <a:xfrm rot="10800000">
            <a:off x="3403375" y="2834800"/>
            <a:ext cx="7200" cy="412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5" name="Google Shape;535;p85"/>
          <p:cNvCxnSpPr/>
          <p:nvPr/>
        </p:nvCxnSpPr>
        <p:spPr>
          <a:xfrm rot="10800000">
            <a:off x="3403225" y="3596650"/>
            <a:ext cx="600" cy="2898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6" name="Google Shape;536;p85"/>
          <p:cNvSpPr txBox="1"/>
          <p:nvPr/>
        </p:nvSpPr>
        <p:spPr>
          <a:xfrm>
            <a:off x="542817" y="3194075"/>
            <a:ext cx="17838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Все исключения из условий </a:t>
            </a:r>
            <a:r>
              <a:rPr lang="en-GB">
                <a:solidFill>
                  <a:srgbClr val="3C78D8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if </a:t>
            </a: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</a:t>
            </a:r>
            <a:r>
              <a:rPr lang="en-GB">
                <a:solidFill>
                  <a:srgbClr val="3C78D8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elif</a:t>
            </a:r>
            <a:endParaRPr>
              <a:solidFill>
                <a:srgbClr val="3C78D8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37" name="Google Shape;537;p85"/>
          <p:cNvCxnSpPr/>
          <p:nvPr/>
        </p:nvCxnSpPr>
        <p:spPr>
          <a:xfrm>
            <a:off x="2556297" y="34382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38" name="Google Shape;538;p85"/>
          <p:cNvCxnSpPr/>
          <p:nvPr/>
        </p:nvCxnSpPr>
        <p:spPr>
          <a:xfrm>
            <a:off x="3397533" y="1472076"/>
            <a:ext cx="0" cy="472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39" name="Google Shape;539;p85"/>
          <p:cNvCxnSpPr/>
          <p:nvPr/>
        </p:nvCxnSpPr>
        <p:spPr>
          <a:xfrm flipH="1">
            <a:off x="4124008" y="1472076"/>
            <a:ext cx="896400" cy="487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8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545" name="Google Shape;545;p86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46" name="Google Shape;546;p86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47" name="Google Shape;547;p86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48" name="Google Shape;548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86"/>
          <p:cNvSpPr txBox="1"/>
          <p:nvPr/>
        </p:nvSpPr>
        <p:spPr>
          <a:xfrm>
            <a:off x="360000" y="1452550"/>
            <a:ext cx="7757100" cy="2977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#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из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проектов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выберите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те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которое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вам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нравится</a:t>
            </a:r>
            <a:r>
              <a:rPr lang="en-GB" sz="1300" dirty="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больше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project = </a:t>
            </a:r>
            <a:r>
              <a:rPr lang="en-GB" sz="13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Введите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модуль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разработка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или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анализ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данных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):'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project = </a:t>
            </a:r>
            <a:r>
              <a:rPr lang="en-GB" sz="1300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project.lower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project == 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разработка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-GB" sz="13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Отлично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!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Вас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ждут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3D-игры,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приложения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и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сайты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!'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3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-GB" sz="1300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print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Круто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!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Вас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ждут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работа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с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данными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и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машинное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300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обучение</a:t>
            </a:r>
            <a:r>
              <a:rPr lang="en-GB" sz="1300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!'</a:t>
            </a:r>
            <a:r>
              <a:rPr lang="en-GB" sz="13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550" name="Google Shape;550;p86"/>
          <p:cNvCxnSpPr/>
          <p:nvPr/>
        </p:nvCxnSpPr>
        <p:spPr>
          <a:xfrm>
            <a:off x="606675" y="2995059"/>
            <a:ext cx="0" cy="296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1" name="Google Shape;551;p86"/>
          <p:cNvCxnSpPr/>
          <p:nvPr/>
        </p:nvCxnSpPr>
        <p:spPr>
          <a:xfrm>
            <a:off x="606675" y="3604659"/>
            <a:ext cx="0" cy="296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8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557" name="Google Shape;557;p87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58" name="Google Shape;558;p87"/>
          <p:cNvSpPr txBox="1"/>
          <p:nvPr/>
        </p:nvSpPr>
        <p:spPr>
          <a:xfrm>
            <a:off x="368800" y="1191600"/>
            <a:ext cx="80106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2799" lvl="0" indent="-25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Опишите условный оператор, который использован в программе.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Почему блок </a:t>
            </a:r>
            <a:r>
              <a:rPr lang="en-GB" sz="2100">
                <a:solidFill>
                  <a:srgbClr val="3C78D8"/>
                </a:solidFill>
                <a:latin typeface="Montserrat"/>
                <a:ea typeface="Montserrat"/>
                <a:cs typeface="Montserrat"/>
                <a:sym typeface="Montserrat"/>
              </a:rPr>
              <a:t>else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: не содержит логических условий?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Что делает метод lower?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70"/>
          <p:cNvSpPr txBox="1"/>
          <p:nvPr/>
        </p:nvSpPr>
        <p:spPr>
          <a:xfrm>
            <a:off x="360000" y="360000"/>
            <a:ext cx="7230900" cy="3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Что нужно повторить?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399" name="Google Shape;399;p70"/>
          <p:cNvSpPr txBox="1"/>
          <p:nvPr/>
        </p:nvSpPr>
        <p:spPr>
          <a:xfrm>
            <a:off x="381000" y="1192275"/>
            <a:ext cx="4320600" cy="3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Переменная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 ? 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Функция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 ― ?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Условие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 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0" name="Google Shape;400;p70"/>
          <p:cNvSpPr txBox="1"/>
          <p:nvPr/>
        </p:nvSpPr>
        <p:spPr>
          <a:xfrm>
            <a:off x="4915800" y="1191600"/>
            <a:ext cx="3804000" cy="3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Цикл 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―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Список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Словарь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―  ?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727FDD-88C3-4669-A311-4FF82F70CF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89"/>
          <p:cNvSpPr txBox="1"/>
          <p:nvPr/>
        </p:nvSpPr>
        <p:spPr>
          <a:xfrm>
            <a:off x="360000" y="360000"/>
            <a:ext cx="8424000" cy="15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А вы знали</a:t>
            </a: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, что жизненный </a:t>
            </a:r>
            <a:r>
              <a:rPr lang="en-GB" sz="28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цикл</a:t>
            </a: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 стартапа ― это период, за который идея становится востребованным продуктом на рынке?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0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72" name="Google Shape;572;p8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90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такое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цикл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78" name="Google Shape;578;p9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91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Цикл </a:t>
            </a: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84" name="Google Shape;584;p9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585" name="Google Shape;585;p91"/>
          <p:cNvSpPr/>
          <p:nvPr/>
        </p:nvSpPr>
        <p:spPr>
          <a:xfrm>
            <a:off x="360000" y="1243050"/>
            <a:ext cx="8424000" cy="831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Цикл — это конструкция, выполняющая указанные действия до тех пор, пока остаётся истинным логическое выражение (условие).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586" name="Google Shape;586;p91"/>
          <p:cNvSpPr/>
          <p:nvPr/>
        </p:nvSpPr>
        <p:spPr>
          <a:xfrm>
            <a:off x="3150980" y="2421919"/>
            <a:ext cx="2683630" cy="807642"/>
          </a:xfrm>
          <a:prstGeom prst="flowChartDecision">
            <a:avLst/>
          </a:prstGeom>
          <a:solidFill>
            <a:schemeClr val="accent1"/>
          </a:solidFill>
          <a:ln w="9525" cap="flat" cmpd="sng">
            <a:solidFill>
              <a:srgbClr val="833A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Логическое</a:t>
            </a:r>
            <a:r>
              <a:rPr lang="en-GB" sz="12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выражение истинно?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87" name="Google Shape;587;p91"/>
          <p:cNvCxnSpPr/>
          <p:nvPr/>
        </p:nvCxnSpPr>
        <p:spPr>
          <a:xfrm>
            <a:off x="4492783" y="4503666"/>
            <a:ext cx="0" cy="246900"/>
          </a:xfrm>
          <a:prstGeom prst="straightConnector1">
            <a:avLst/>
          </a:prstGeom>
          <a:noFill/>
          <a:ln w="19050" cap="flat" cmpd="sng">
            <a:solidFill>
              <a:srgbClr val="833AE0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588" name="Google Shape;588;p91"/>
          <p:cNvSpPr txBox="1"/>
          <p:nvPr/>
        </p:nvSpPr>
        <p:spPr>
          <a:xfrm>
            <a:off x="4051523" y="3229550"/>
            <a:ext cx="465300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Да</a:t>
            </a:r>
            <a:endParaRPr>
              <a:solidFill>
                <a:schemeClr val="accent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89" name="Google Shape;589;p91"/>
          <p:cNvSpPr txBox="1"/>
          <p:nvPr/>
        </p:nvSpPr>
        <p:spPr>
          <a:xfrm>
            <a:off x="6055257" y="3229542"/>
            <a:ext cx="627000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Нет</a:t>
            </a:r>
            <a:endParaRPr i="1">
              <a:solidFill>
                <a:srgbClr val="833AE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590" name="Google Shape;590;p91"/>
          <p:cNvCxnSpPr/>
          <p:nvPr/>
        </p:nvCxnSpPr>
        <p:spPr>
          <a:xfrm>
            <a:off x="4488556" y="2175025"/>
            <a:ext cx="0" cy="246900"/>
          </a:xfrm>
          <a:prstGeom prst="straightConnector1">
            <a:avLst/>
          </a:prstGeom>
          <a:noFill/>
          <a:ln w="19050" cap="flat" cmpd="sng">
            <a:solidFill>
              <a:srgbClr val="833AE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91" name="Google Shape;591;p91"/>
          <p:cNvSpPr/>
          <p:nvPr/>
        </p:nvSpPr>
        <p:spPr>
          <a:xfrm>
            <a:off x="3426862" y="3584400"/>
            <a:ext cx="2123400" cy="489300"/>
          </a:xfrm>
          <a:prstGeom prst="rect">
            <a:avLst/>
          </a:prstGeom>
          <a:solidFill>
            <a:srgbClr val="833AE0"/>
          </a:solidFill>
          <a:ln w="9525" cap="flat" cmpd="sng">
            <a:solidFill>
              <a:srgbClr val="5E5E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Выполнить действие А</a:t>
            </a:r>
            <a:endParaRPr sz="12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592" name="Google Shape;592;p91"/>
          <p:cNvCxnSpPr>
            <a:stCxn id="591" idx="2"/>
            <a:endCxn id="586" idx="1"/>
          </p:cNvCxnSpPr>
          <p:nvPr/>
        </p:nvCxnSpPr>
        <p:spPr>
          <a:xfrm rot="5400000" flipH="1">
            <a:off x="3195712" y="2780850"/>
            <a:ext cx="1248000" cy="1337700"/>
          </a:xfrm>
          <a:prstGeom prst="bentConnector4">
            <a:avLst>
              <a:gd name="adj1" fmla="val -18114"/>
              <a:gd name="adj2" fmla="val 116495"/>
            </a:avLst>
          </a:prstGeom>
          <a:noFill/>
          <a:ln w="19050" cap="flat" cmpd="sng">
            <a:solidFill>
              <a:srgbClr val="833AE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3" name="Google Shape;593;p91"/>
          <p:cNvCxnSpPr>
            <a:stCxn id="586" idx="3"/>
          </p:cNvCxnSpPr>
          <p:nvPr/>
        </p:nvCxnSpPr>
        <p:spPr>
          <a:xfrm flipH="1">
            <a:off x="4517010" y="2825741"/>
            <a:ext cx="1317600" cy="1677900"/>
          </a:xfrm>
          <a:prstGeom prst="bentConnector4">
            <a:avLst>
              <a:gd name="adj1" fmla="val -16746"/>
              <a:gd name="adj2" fmla="val 99388"/>
            </a:avLst>
          </a:prstGeom>
          <a:noFill/>
          <a:ln w="19050" cap="flat" cmpd="sng">
            <a:solidFill>
              <a:srgbClr val="833AE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4" name="Google Shape;594;p91"/>
          <p:cNvCxnSpPr/>
          <p:nvPr/>
        </p:nvCxnSpPr>
        <p:spPr>
          <a:xfrm flipH="1">
            <a:off x="4488595" y="3229562"/>
            <a:ext cx="4200" cy="354600"/>
          </a:xfrm>
          <a:prstGeom prst="straightConnector1">
            <a:avLst/>
          </a:prstGeom>
          <a:noFill/>
          <a:ln w="19050" cap="flat" cmpd="sng">
            <a:solidFill>
              <a:srgbClr val="833AE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92"/>
          <p:cNvSpPr txBox="1"/>
          <p:nvPr/>
        </p:nvSpPr>
        <p:spPr>
          <a:xfrm>
            <a:off x="360000" y="360000"/>
            <a:ext cx="84240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Какие виды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циклов 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в Python 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вы помните? 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00" name="Google Shape;600;p9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9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606" name="Google Shape;606;p93"/>
          <p:cNvSpPr/>
          <p:nvPr/>
        </p:nvSpPr>
        <p:spPr>
          <a:xfrm>
            <a:off x="360200" y="1191600"/>
            <a:ext cx="4032600" cy="6993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Цикл While</a:t>
            </a:r>
            <a:endParaRPr sz="16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(рус . «пока»)</a:t>
            </a:r>
            <a:endParaRPr sz="16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07" name="Google Shape;607;p93"/>
          <p:cNvSpPr/>
          <p:nvPr/>
        </p:nvSpPr>
        <p:spPr>
          <a:xfrm>
            <a:off x="4751550" y="1191600"/>
            <a:ext cx="4032600" cy="6993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Цикл For</a:t>
            </a:r>
            <a:endParaRPr sz="16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(рус . «для»)</a:t>
            </a:r>
            <a:endParaRPr sz="16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08" name="Google Shape;608;p93"/>
          <p:cNvSpPr/>
          <p:nvPr/>
        </p:nvSpPr>
        <p:spPr>
          <a:xfrm>
            <a:off x="358950" y="2157250"/>
            <a:ext cx="4032600" cy="1656600"/>
          </a:xfrm>
          <a:prstGeom prst="roundRect">
            <a:avLst>
              <a:gd name="adj" fmla="val 8025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t" anchorCtr="0">
            <a:noAutofit/>
          </a:bodyPr>
          <a:lstStyle/>
          <a:p>
            <a:pPr marL="89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повтор действий, пока 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истинно условие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89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повтор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действий 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с подсчётом числа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повторов.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89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9" name="Google Shape;609;p93"/>
          <p:cNvSpPr/>
          <p:nvPr/>
        </p:nvSpPr>
        <p:spPr>
          <a:xfrm>
            <a:off x="4752300" y="2157250"/>
            <a:ext cx="4032600" cy="1656600"/>
          </a:xfrm>
          <a:prstGeom prst="roundRect">
            <a:avLst>
              <a:gd name="adj" fmla="val 8122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" tIns="91425" rIns="54000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повтор д</a:t>
            </a:r>
            <a:r>
              <a:rPr lang="en-GB" sz="1600" i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ейст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вий 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n-раз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;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обход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упорядоченной последовательности.</a:t>
            </a:r>
            <a:endParaRPr sz="16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0" name="Google Shape;610;p93"/>
          <p:cNvSpPr txBox="1"/>
          <p:nvPr/>
        </p:nvSpPr>
        <p:spPr>
          <a:xfrm>
            <a:off x="360000" y="360000"/>
            <a:ext cx="70935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Виды циклов</a:t>
            </a:r>
            <a:endParaRPr sz="2800">
              <a:solidFill>
                <a:srgbClr val="000000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800">
              <a:solidFill>
                <a:srgbClr val="000000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9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616" name="Google Shape;616;p94"/>
          <p:cNvSpPr txBox="1"/>
          <p:nvPr/>
        </p:nvSpPr>
        <p:spPr>
          <a:xfrm>
            <a:off x="2943025" y="1746000"/>
            <a:ext cx="3270900" cy="1656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i &lt;= </a:t>
            </a:r>
            <a:r>
              <a:rPr lang="en-GB" sz="24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24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17" name="Google Shape;617;p94"/>
          <p:cNvCxnSpPr/>
          <p:nvPr/>
        </p:nvCxnSpPr>
        <p:spPr>
          <a:xfrm rot="10800000">
            <a:off x="3403373" y="2377477"/>
            <a:ext cx="0" cy="664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8" name="Google Shape;618;p94"/>
          <p:cNvCxnSpPr/>
          <p:nvPr/>
        </p:nvCxnSpPr>
        <p:spPr>
          <a:xfrm>
            <a:off x="4997733" y="1472076"/>
            <a:ext cx="0" cy="472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19" name="Google Shape;619;p94"/>
          <p:cNvCxnSpPr/>
          <p:nvPr/>
        </p:nvCxnSpPr>
        <p:spPr>
          <a:xfrm rot="10800000">
            <a:off x="5757875" y="2127975"/>
            <a:ext cx="8613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20" name="Google Shape;620;p94"/>
          <p:cNvCxnSpPr/>
          <p:nvPr/>
        </p:nvCxnSpPr>
        <p:spPr>
          <a:xfrm>
            <a:off x="2556297" y="29810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21" name="Google Shape;621;p94"/>
          <p:cNvSpPr txBox="1"/>
          <p:nvPr/>
        </p:nvSpPr>
        <p:spPr>
          <a:xfrm>
            <a:off x="2778839" y="3785014"/>
            <a:ext cx="3537600" cy="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22" name="Google Shape;622;p94"/>
          <p:cNvCxnSpPr>
            <a:stCxn id="621" idx="0"/>
          </p:cNvCxnSpPr>
          <p:nvPr/>
        </p:nvCxnSpPr>
        <p:spPr>
          <a:xfrm rot="10800000">
            <a:off x="4539239" y="3047914"/>
            <a:ext cx="8400" cy="737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23" name="Google Shape;623;p94"/>
          <p:cNvSpPr txBox="1"/>
          <p:nvPr/>
        </p:nvSpPr>
        <p:spPr>
          <a:xfrm>
            <a:off x="1492508" y="2813064"/>
            <a:ext cx="9102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24" name="Google Shape;624;p94"/>
          <p:cNvSpPr txBox="1"/>
          <p:nvPr/>
        </p:nvSpPr>
        <p:spPr>
          <a:xfrm>
            <a:off x="619033" y="1870745"/>
            <a:ext cx="17964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25" name="Google Shape;625;p94"/>
          <p:cNvSpPr txBox="1"/>
          <p:nvPr/>
        </p:nvSpPr>
        <p:spPr>
          <a:xfrm>
            <a:off x="6763216" y="1977960"/>
            <a:ext cx="12840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26" name="Google Shape;626;p94"/>
          <p:cNvSpPr txBox="1"/>
          <p:nvPr/>
        </p:nvSpPr>
        <p:spPr>
          <a:xfrm>
            <a:off x="3628947" y="933255"/>
            <a:ext cx="27375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27" name="Google Shape;627;p94"/>
          <p:cNvCxnSpPr/>
          <p:nvPr/>
        </p:nvCxnSpPr>
        <p:spPr>
          <a:xfrm>
            <a:off x="2556297" y="214042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28" name="Google Shape;628;p94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Синтаксис цикла while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29" name="Google Shape;629;p94"/>
          <p:cNvSpPr txBox="1"/>
          <p:nvPr/>
        </p:nvSpPr>
        <p:spPr>
          <a:xfrm>
            <a:off x="360000" y="838725"/>
            <a:ext cx="7359900" cy="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200" b="1">
                <a:latin typeface="Montserrat"/>
                <a:ea typeface="Montserrat"/>
                <a:cs typeface="Montserrat"/>
                <a:sym typeface="Montserrat"/>
              </a:rPr>
              <a:t>Назовите основные элементы синтаксиса цикла while</a:t>
            </a:r>
            <a:endParaRPr sz="1200" b="1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9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635" name="Google Shape;635;p95"/>
          <p:cNvSpPr txBox="1"/>
          <p:nvPr/>
        </p:nvSpPr>
        <p:spPr>
          <a:xfrm>
            <a:off x="2943025" y="1746000"/>
            <a:ext cx="3270900" cy="1656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288000" tIns="180000" rIns="180000" bIns="180000" anchor="t" anchorCtr="0">
            <a:noAutofit/>
          </a:bodyPr>
          <a:lstStyle/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i &lt;= </a:t>
            </a:r>
            <a:r>
              <a:rPr lang="en-GB" sz="24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24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89999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36" name="Google Shape;636;p95"/>
          <p:cNvCxnSpPr/>
          <p:nvPr/>
        </p:nvCxnSpPr>
        <p:spPr>
          <a:xfrm rot="10800000">
            <a:off x="3403373" y="2377477"/>
            <a:ext cx="0" cy="6642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7" name="Google Shape;637;p95"/>
          <p:cNvCxnSpPr/>
          <p:nvPr/>
        </p:nvCxnSpPr>
        <p:spPr>
          <a:xfrm>
            <a:off x="4997733" y="1472076"/>
            <a:ext cx="0" cy="472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8" name="Google Shape;638;p95"/>
          <p:cNvCxnSpPr/>
          <p:nvPr/>
        </p:nvCxnSpPr>
        <p:spPr>
          <a:xfrm rot="10800000">
            <a:off x="5757875" y="2127975"/>
            <a:ext cx="8613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9" name="Google Shape;639;p95"/>
          <p:cNvCxnSpPr/>
          <p:nvPr/>
        </p:nvCxnSpPr>
        <p:spPr>
          <a:xfrm>
            <a:off x="2556297" y="298107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0" name="Google Shape;640;p95"/>
          <p:cNvSpPr txBox="1"/>
          <p:nvPr/>
        </p:nvSpPr>
        <p:spPr>
          <a:xfrm>
            <a:off x="2778839" y="3785014"/>
            <a:ext cx="3537600" cy="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Тело цикла. Печатаем с отступом </a:t>
            </a:r>
            <a:b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 4 пробела или 1 табуляция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41" name="Google Shape;641;p95"/>
          <p:cNvCxnSpPr>
            <a:stCxn id="640" idx="0"/>
          </p:cNvCxnSpPr>
          <p:nvPr/>
        </p:nvCxnSpPr>
        <p:spPr>
          <a:xfrm rot="10800000">
            <a:off x="4539239" y="3047914"/>
            <a:ext cx="8400" cy="737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2" name="Google Shape;642;p95"/>
          <p:cNvSpPr txBox="1"/>
          <p:nvPr/>
        </p:nvSpPr>
        <p:spPr>
          <a:xfrm>
            <a:off x="1492508" y="2813064"/>
            <a:ext cx="910200" cy="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Отступ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3" name="Google Shape;643;p95"/>
          <p:cNvSpPr txBox="1"/>
          <p:nvPr/>
        </p:nvSpPr>
        <p:spPr>
          <a:xfrm>
            <a:off x="619033" y="1870745"/>
            <a:ext cx="17964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Циклический оператор while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4" name="Google Shape;644;p95"/>
          <p:cNvSpPr txBox="1"/>
          <p:nvPr/>
        </p:nvSpPr>
        <p:spPr>
          <a:xfrm>
            <a:off x="6763216" y="1977960"/>
            <a:ext cx="12840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Двоеточие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45" name="Google Shape;645;p95"/>
          <p:cNvSpPr txBox="1"/>
          <p:nvPr/>
        </p:nvSpPr>
        <p:spPr>
          <a:xfrm>
            <a:off x="3628947" y="933255"/>
            <a:ext cx="27375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Условие записано в виде логического выражения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46" name="Google Shape;646;p95"/>
          <p:cNvCxnSpPr/>
          <p:nvPr/>
        </p:nvCxnSpPr>
        <p:spPr>
          <a:xfrm>
            <a:off x="2556297" y="2140425"/>
            <a:ext cx="654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7" name="Google Shape;647;p95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Синтаксис цикла while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9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653" name="Google Shape;653;p96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54" name="Google Shape;654;p96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55" name="Google Shape;655;p96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56" name="Google Shape;656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96"/>
          <p:cNvSpPr txBox="1"/>
          <p:nvPr/>
        </p:nvSpPr>
        <p:spPr>
          <a:xfrm>
            <a:off x="360000" y="1452550"/>
            <a:ext cx="8424000" cy="2977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time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'На сколько часов рассчитан проект?'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time &gt; 8: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spent_time = 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'Сколько часов потрачено на проект?'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time -= spent_time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   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'Баланс времени: 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time)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'На выполнение проекта осталось меньше 1 дня, ускорьтесь!'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658" name="Google Shape;658;p96"/>
          <p:cNvCxnSpPr/>
          <p:nvPr/>
        </p:nvCxnSpPr>
        <p:spPr>
          <a:xfrm>
            <a:off x="673226" y="2495277"/>
            <a:ext cx="0" cy="296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9" name="Google Shape;659;p96"/>
          <p:cNvCxnSpPr/>
          <p:nvPr/>
        </p:nvCxnSpPr>
        <p:spPr>
          <a:xfrm>
            <a:off x="673226" y="3113841"/>
            <a:ext cx="0" cy="296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98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72" name="Google Shape;672;p9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pic>
        <p:nvPicPr>
          <p:cNvPr id="673" name="Google Shape;673;p98"/>
          <p:cNvPicPr preferRelativeResize="0"/>
          <p:nvPr/>
        </p:nvPicPr>
        <p:blipFill rotWithShape="1">
          <a:blip r:embed="rId3">
            <a:alphaModFix/>
          </a:blip>
          <a:srcRect t="24031" b="7072"/>
          <a:stretch/>
        </p:blipFill>
        <p:spPr>
          <a:xfrm>
            <a:off x="366775" y="1894676"/>
            <a:ext cx="5124450" cy="225097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9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665" name="Google Shape;665;p97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66" name="Google Shape;666;p97"/>
          <p:cNvSpPr txBox="1"/>
          <p:nvPr/>
        </p:nvSpPr>
        <p:spPr>
          <a:xfrm>
            <a:off x="368800" y="1191600"/>
            <a:ext cx="84240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2799" lvl="0" indent="-25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Какой цикл используется в программе?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352799" lvl="0" indent="-25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Чем отличается цикл </a:t>
            </a:r>
            <a:r>
              <a:rPr lang="en-GB" sz="210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 от условного оператора?</a:t>
            </a:r>
            <a:endParaRPr sz="2100">
              <a:solidFill>
                <a:srgbClr val="0000FF"/>
              </a:solidFill>
              <a:highlight>
                <a:srgbClr val="FFFFFE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Чем отличается запись выражения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time -= spent_time 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от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time = time - spent_time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71"/>
          <p:cNvSpPr txBox="1"/>
          <p:nvPr/>
        </p:nvSpPr>
        <p:spPr>
          <a:xfrm>
            <a:off x="360000" y="360000"/>
            <a:ext cx="7230900" cy="3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Что нужно повторить?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07" name="Google Shape;407;p71"/>
          <p:cNvSpPr txBox="1"/>
          <p:nvPr/>
        </p:nvSpPr>
        <p:spPr>
          <a:xfrm>
            <a:off x="381000" y="1192275"/>
            <a:ext cx="4320600" cy="3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Переменная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это элемент данных, имеющий собственное имя. 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Функция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 ― это именованный набор команд программы, который можно вызвать из другой части программы.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Условие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 это конструкция, анализирующая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условие и выбирающая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команду для исполнения.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8" name="Google Shape;408;p71"/>
          <p:cNvSpPr txBox="1"/>
          <p:nvPr/>
        </p:nvSpPr>
        <p:spPr>
          <a:xfrm>
            <a:off x="4915800" y="1191600"/>
            <a:ext cx="3804000" cy="33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Цикл 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это конструкция, выполняющая указанные действия до тех пор, пока остаётся истинным логическое выражение (условие).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latin typeface="Montserrat"/>
                <a:ea typeface="Montserrat"/>
                <a:cs typeface="Montserrat"/>
                <a:sym typeface="Montserrat"/>
              </a:rPr>
              <a:t>Список 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―  структура для упорядоченного хранения данных разных типов.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Словарь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―</a:t>
            </a:r>
            <a:r>
              <a:rPr lang="en-GB" sz="1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упорядоченный набор пар вида «ключ–значение».</a:t>
            </a:r>
            <a:r>
              <a:rPr lang="en-GB" sz="16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5FAA1C-5A03-4F50-BF05-8E8AA9E16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9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679" name="Google Shape;679;p99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80" name="Google Shape;680;p99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Синтаксис цикла for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81" name="Google Shape;681;p99"/>
          <p:cNvSpPr txBox="1"/>
          <p:nvPr/>
        </p:nvSpPr>
        <p:spPr>
          <a:xfrm>
            <a:off x="2724400" y="1924900"/>
            <a:ext cx="5809500" cy="1940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in 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последовательность: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82" name="Google Shape;682;p99"/>
          <p:cNvSpPr txBox="1"/>
          <p:nvPr/>
        </p:nvSpPr>
        <p:spPr>
          <a:xfrm>
            <a:off x="2351848" y="1420200"/>
            <a:ext cx="3792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83" name="Google Shape;683;p99"/>
          <p:cNvCxnSpPr/>
          <p:nvPr/>
        </p:nvCxnSpPr>
        <p:spPr>
          <a:xfrm>
            <a:off x="2969210" y="2495637"/>
            <a:ext cx="0" cy="680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4" name="Google Shape;684;p99"/>
          <p:cNvSpPr txBox="1"/>
          <p:nvPr/>
        </p:nvSpPr>
        <p:spPr>
          <a:xfrm>
            <a:off x="5587700" y="1404150"/>
            <a:ext cx="3792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 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85" name="Google Shape;685;p99"/>
          <p:cNvCxnSpPr/>
          <p:nvPr/>
        </p:nvCxnSpPr>
        <p:spPr>
          <a:xfrm flipH="1">
            <a:off x="5771150" y="1790900"/>
            <a:ext cx="12300" cy="356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6" name="Google Shape;686;p99"/>
          <p:cNvCxnSpPr/>
          <p:nvPr/>
        </p:nvCxnSpPr>
        <p:spPr>
          <a:xfrm>
            <a:off x="2509092" y="1713900"/>
            <a:ext cx="42750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87" name="Google Shape;687;p99"/>
          <p:cNvSpPr txBox="1"/>
          <p:nvPr/>
        </p:nvSpPr>
        <p:spPr>
          <a:xfrm>
            <a:off x="3616000" y="1420200"/>
            <a:ext cx="2568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88" name="Google Shape;688;p99"/>
          <p:cNvCxnSpPr/>
          <p:nvPr/>
        </p:nvCxnSpPr>
        <p:spPr>
          <a:xfrm flipH="1">
            <a:off x="3698475" y="1676300"/>
            <a:ext cx="8700" cy="48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89" name="Google Shape;689;p99"/>
          <p:cNvSpPr txBox="1"/>
          <p:nvPr/>
        </p:nvSpPr>
        <p:spPr>
          <a:xfrm>
            <a:off x="7780425" y="1420200"/>
            <a:ext cx="379200" cy="3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90" name="Google Shape;690;p99"/>
          <p:cNvCxnSpPr/>
          <p:nvPr/>
        </p:nvCxnSpPr>
        <p:spPr>
          <a:xfrm flipH="1">
            <a:off x="7965675" y="1676300"/>
            <a:ext cx="8700" cy="48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91" name="Google Shape;691;p99"/>
          <p:cNvSpPr txBox="1"/>
          <p:nvPr/>
        </p:nvSpPr>
        <p:spPr>
          <a:xfrm>
            <a:off x="360000" y="885800"/>
            <a:ext cx="7359900" cy="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200" b="1">
                <a:latin typeface="Montserrat"/>
                <a:ea typeface="Montserrat"/>
                <a:cs typeface="Montserrat"/>
                <a:sym typeface="Montserrat"/>
              </a:rPr>
              <a:t>Назовите основные элементы синтаксиса цикла for</a:t>
            </a:r>
            <a:endParaRPr sz="1200" b="1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2" name="Google Shape;692;p99"/>
          <p:cNvSpPr txBox="1"/>
          <p:nvPr/>
        </p:nvSpPr>
        <p:spPr>
          <a:xfrm>
            <a:off x="758700" y="2681725"/>
            <a:ext cx="13731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?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693" name="Google Shape;693;p99"/>
          <p:cNvCxnSpPr/>
          <p:nvPr/>
        </p:nvCxnSpPr>
        <p:spPr>
          <a:xfrm>
            <a:off x="2199525" y="2817075"/>
            <a:ext cx="812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10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699" name="Google Shape;699;p100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00" name="Google Shape;700;p100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Синтаксис цикла for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01" name="Google Shape;701;p100"/>
          <p:cNvSpPr txBox="1"/>
          <p:nvPr/>
        </p:nvSpPr>
        <p:spPr>
          <a:xfrm>
            <a:off x="2724400" y="1924900"/>
            <a:ext cx="5809500" cy="1940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in 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последовательность: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02" name="Google Shape;702;p100"/>
          <p:cNvSpPr txBox="1"/>
          <p:nvPr/>
        </p:nvSpPr>
        <p:spPr>
          <a:xfrm>
            <a:off x="1353749" y="1267800"/>
            <a:ext cx="17001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Оператор цикла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03" name="Google Shape;703;p100"/>
          <p:cNvCxnSpPr/>
          <p:nvPr/>
        </p:nvCxnSpPr>
        <p:spPr>
          <a:xfrm>
            <a:off x="2969210" y="2495637"/>
            <a:ext cx="0" cy="680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4" name="Google Shape;704;p100"/>
          <p:cNvSpPr txBox="1"/>
          <p:nvPr/>
        </p:nvSpPr>
        <p:spPr>
          <a:xfrm>
            <a:off x="4732475" y="1191600"/>
            <a:ext cx="20634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Список или последовательность для поиска 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05" name="Google Shape;705;p100"/>
          <p:cNvCxnSpPr/>
          <p:nvPr/>
        </p:nvCxnSpPr>
        <p:spPr>
          <a:xfrm flipH="1">
            <a:off x="5771150" y="1790900"/>
            <a:ext cx="12300" cy="356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6" name="Google Shape;706;p100"/>
          <p:cNvCxnSpPr/>
          <p:nvPr/>
        </p:nvCxnSpPr>
        <p:spPr>
          <a:xfrm>
            <a:off x="2509092" y="1713900"/>
            <a:ext cx="42750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7" name="Google Shape;707;p100"/>
          <p:cNvSpPr txBox="1"/>
          <p:nvPr/>
        </p:nvSpPr>
        <p:spPr>
          <a:xfrm>
            <a:off x="3106347" y="1191600"/>
            <a:ext cx="12090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Параметр цикла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08" name="Google Shape;708;p100"/>
          <p:cNvCxnSpPr/>
          <p:nvPr/>
        </p:nvCxnSpPr>
        <p:spPr>
          <a:xfrm flipH="1">
            <a:off x="3698475" y="1676300"/>
            <a:ext cx="8700" cy="48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9" name="Google Shape;709;p100"/>
          <p:cNvSpPr txBox="1"/>
          <p:nvPr/>
        </p:nvSpPr>
        <p:spPr>
          <a:xfrm>
            <a:off x="7251375" y="1219450"/>
            <a:ext cx="14373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Двоеточие 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10" name="Google Shape;710;p100"/>
          <p:cNvCxnSpPr/>
          <p:nvPr/>
        </p:nvCxnSpPr>
        <p:spPr>
          <a:xfrm flipH="1">
            <a:off x="7965675" y="1676300"/>
            <a:ext cx="8700" cy="48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1" name="Google Shape;711;p100"/>
          <p:cNvSpPr txBox="1"/>
          <p:nvPr/>
        </p:nvSpPr>
        <p:spPr>
          <a:xfrm>
            <a:off x="758700" y="2252525"/>
            <a:ext cx="1437300" cy="13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Тело цикла. Печатаем с отступом </a:t>
            </a:r>
            <a:b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 4 пробела или 1 табуляция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12" name="Google Shape;712;p100"/>
          <p:cNvCxnSpPr/>
          <p:nvPr/>
        </p:nvCxnSpPr>
        <p:spPr>
          <a:xfrm>
            <a:off x="2199525" y="2817075"/>
            <a:ext cx="812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10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718" name="Google Shape;718;p101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19" name="Google Shape;719;p101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20" name="Google Shape;720;p101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21" name="Google Shape;721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101"/>
          <p:cNvSpPr txBox="1"/>
          <p:nvPr/>
        </p:nvSpPr>
        <p:spPr>
          <a:xfrm>
            <a:off x="591425" y="1468799"/>
            <a:ext cx="8155800" cy="3111425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password =</a:t>
            </a: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World_of_Code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endParaRPr dirty="0">
              <a:solidFill>
                <a:srgbClr val="3C78D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 =</a:t>
            </a: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'_1234567890AaBbCcDdEeFfGgHhIiJjKkLlMmNnOoPpQqRrSsTtUuVvWwXxYyZz'</a:t>
            </a:r>
            <a:endParaRPr dirty="0">
              <a:solidFill>
                <a:srgbClr val="CC412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for 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symbol</a:t>
            </a: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in 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password: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pos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data.find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(symbol) +</a:t>
            </a: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3C78D8"/>
                </a:solidFill>
                <a:latin typeface="Roboto Mono"/>
                <a:ea typeface="Roboto Mono"/>
                <a:cs typeface="Roboto Mono"/>
                <a:sym typeface="Roboto Mono"/>
              </a:rPr>
              <a:t>    print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Код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символа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symbol, 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'-'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pos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10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728" name="Google Shape;728;p102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 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29" name="Google Shape;729;p102"/>
          <p:cNvSpPr txBox="1"/>
          <p:nvPr/>
        </p:nvSpPr>
        <p:spPr>
          <a:xfrm>
            <a:off x="368800" y="1191600"/>
            <a:ext cx="85647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Объясните смысл записи: 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&lt;...&gt;:</a:t>
            </a:r>
            <a:endParaRPr sz="21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Чем отличается цикл </a:t>
            </a:r>
            <a:r>
              <a:rPr lang="en-GB" sz="2100"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 от цикла </a:t>
            </a:r>
            <a:r>
              <a:rPr lang="en-GB" sz="2100"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latin typeface="Montserrat"/>
                <a:ea typeface="Montserrat"/>
                <a:cs typeface="Montserrat"/>
                <a:sym typeface="Montserrat"/>
              </a:rPr>
              <a:t>Для чего нужно использовать метод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find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103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35" name="Google Shape;735;p10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pic>
        <p:nvPicPr>
          <p:cNvPr id="736" name="Google Shape;736;p103"/>
          <p:cNvPicPr preferRelativeResize="0"/>
          <p:nvPr/>
        </p:nvPicPr>
        <p:blipFill rotWithShape="1">
          <a:blip r:embed="rId3">
            <a:alphaModFix/>
          </a:blip>
          <a:srcRect t="18660"/>
          <a:stretch/>
        </p:blipFill>
        <p:spPr>
          <a:xfrm>
            <a:off x="360000" y="1748117"/>
            <a:ext cx="2909300" cy="271180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10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742" name="Google Shape;742;p104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43" name="Google Shape;743;p104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Синтаксис цикла for c диапазоном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44" name="Google Shape;744;p104"/>
          <p:cNvSpPr txBox="1"/>
          <p:nvPr/>
        </p:nvSpPr>
        <p:spPr>
          <a:xfrm>
            <a:off x="2724400" y="1924899"/>
            <a:ext cx="3675900" cy="1940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2400">
                <a:solidFill>
                  <a:srgbClr val="5E5EFF"/>
                </a:solidFill>
                <a:latin typeface="Roboto Mono"/>
                <a:ea typeface="Roboto Mono"/>
                <a:cs typeface="Roboto Mono"/>
                <a:sym typeface="Roboto Mono"/>
              </a:rPr>
              <a:t>in range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240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    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Roboto Mono"/>
                <a:ea typeface="Roboto Mono"/>
                <a:cs typeface="Roboto Mono"/>
                <a:sym typeface="Roboto Mono"/>
              </a:rPr>
              <a:t>команда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45" name="Google Shape;745;p104"/>
          <p:cNvSpPr txBox="1"/>
          <p:nvPr/>
        </p:nvSpPr>
        <p:spPr>
          <a:xfrm>
            <a:off x="1353742" y="1267800"/>
            <a:ext cx="2102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Циклический оператор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46" name="Google Shape;746;p104"/>
          <p:cNvCxnSpPr/>
          <p:nvPr/>
        </p:nvCxnSpPr>
        <p:spPr>
          <a:xfrm>
            <a:off x="2969210" y="2495637"/>
            <a:ext cx="0" cy="680700"/>
          </a:xfrm>
          <a:prstGeom prst="straightConnector1">
            <a:avLst/>
          </a:prstGeom>
          <a:noFill/>
          <a:ln w="19050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7" name="Google Shape;747;p104"/>
          <p:cNvSpPr txBox="1"/>
          <p:nvPr/>
        </p:nvSpPr>
        <p:spPr>
          <a:xfrm>
            <a:off x="591451" y="3955650"/>
            <a:ext cx="20634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Тело цикла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48" name="Google Shape;748;p104"/>
          <p:cNvCxnSpPr>
            <a:stCxn id="747" idx="0"/>
          </p:cNvCxnSpPr>
          <p:nvPr/>
        </p:nvCxnSpPr>
        <p:spPr>
          <a:xfrm rot="10800000" flipH="1">
            <a:off x="1623151" y="2881350"/>
            <a:ext cx="1265700" cy="10743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49" name="Google Shape;749;p104"/>
          <p:cNvSpPr txBox="1"/>
          <p:nvPr/>
        </p:nvSpPr>
        <p:spPr>
          <a:xfrm>
            <a:off x="6104063" y="1267800"/>
            <a:ext cx="1530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Число повторов или диапазон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50" name="Google Shape;750;p104"/>
          <p:cNvCxnSpPr/>
          <p:nvPr/>
        </p:nvCxnSpPr>
        <p:spPr>
          <a:xfrm flipH="1">
            <a:off x="5771088" y="1782525"/>
            <a:ext cx="296100" cy="36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51" name="Google Shape;751;p104"/>
          <p:cNvCxnSpPr/>
          <p:nvPr/>
        </p:nvCxnSpPr>
        <p:spPr>
          <a:xfrm>
            <a:off x="2509092" y="1713900"/>
            <a:ext cx="427500" cy="44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52" name="Google Shape;752;p104"/>
          <p:cNvSpPr txBox="1"/>
          <p:nvPr/>
        </p:nvSpPr>
        <p:spPr>
          <a:xfrm>
            <a:off x="3182542" y="1267800"/>
            <a:ext cx="2102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Элемент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53" name="Google Shape;753;p104"/>
          <p:cNvCxnSpPr/>
          <p:nvPr/>
        </p:nvCxnSpPr>
        <p:spPr>
          <a:xfrm flipH="1">
            <a:off x="3698475" y="1676300"/>
            <a:ext cx="8700" cy="48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54" name="Google Shape;754;p104"/>
          <p:cNvSpPr txBox="1"/>
          <p:nvPr/>
        </p:nvSpPr>
        <p:spPr>
          <a:xfrm>
            <a:off x="2778839" y="4089814"/>
            <a:ext cx="3537600" cy="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Тело цикла. Печатаем с отступом </a:t>
            </a:r>
            <a:b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GB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 4 пробела или 1 табуляция</a:t>
            </a:r>
            <a:endParaRPr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755" name="Google Shape;755;p104"/>
          <p:cNvCxnSpPr>
            <a:stCxn id="754" idx="0"/>
          </p:cNvCxnSpPr>
          <p:nvPr/>
        </p:nvCxnSpPr>
        <p:spPr>
          <a:xfrm rot="10800000">
            <a:off x="4539239" y="3352714"/>
            <a:ext cx="8400" cy="737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10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761" name="Google Shape;761;p105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62" name="Google Shape;762;p105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63" name="Google Shape;763;p105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64" name="Google Shape;764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105"/>
          <p:cNvSpPr txBox="1"/>
          <p:nvPr/>
        </p:nvSpPr>
        <p:spPr>
          <a:xfrm>
            <a:off x="360000" y="1087025"/>
            <a:ext cx="8387100" cy="359297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180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start_year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Год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открытия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банковского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счёта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end_year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Год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закрытия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банковского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счёта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amount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Начальная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сумма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interest_rate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Процентная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ставка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 range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end_year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start_year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amount += amount * (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interest_rate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/ 100)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Период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накоплений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лет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):'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end_year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en-GB" dirty="0" err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start_year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Сумма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на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счету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round</a:t>
            </a: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(amount))</a:t>
            </a:r>
            <a:endParaRPr b="1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10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Повторение. </a:t>
            </a:r>
            <a:endParaRPr/>
          </a:p>
        </p:txBody>
      </p:sp>
      <p:sp>
        <p:nvSpPr>
          <p:cNvPr id="771" name="Google Shape;771;p106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 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72" name="Google Shape;772;p106"/>
          <p:cNvSpPr txBox="1"/>
          <p:nvPr/>
        </p:nvSpPr>
        <p:spPr>
          <a:xfrm>
            <a:off x="386400" y="1164000"/>
            <a:ext cx="80106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Объясните смысл записи: 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range():</a:t>
            </a:r>
            <a:endParaRPr sz="21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Сколько раз выполнится тело цикла, если ввести год открытия счёта 2020, а год закрытия ― 2023?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Как меняется значение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в ходе выполнения кода?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10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Повторение. </a:t>
            </a:r>
            <a:endParaRPr/>
          </a:p>
        </p:txBody>
      </p:sp>
      <p:pic>
        <p:nvPicPr>
          <p:cNvPr id="778" name="Google Shape;778;p107"/>
          <p:cNvPicPr preferRelativeResize="0"/>
          <p:nvPr/>
        </p:nvPicPr>
        <p:blipFill rotWithShape="1">
          <a:blip r:embed="rId3">
            <a:alphaModFix/>
          </a:blip>
          <a:srcRect t="23015"/>
          <a:stretch/>
        </p:blipFill>
        <p:spPr>
          <a:xfrm>
            <a:off x="360000" y="1869141"/>
            <a:ext cx="3848100" cy="2603147"/>
          </a:xfrm>
          <a:prstGeom prst="rect">
            <a:avLst/>
          </a:prstGeom>
          <a:noFill/>
          <a:ln>
            <a:noFill/>
          </a:ln>
        </p:spPr>
      </p:pic>
      <p:sp>
        <p:nvSpPr>
          <p:cNvPr id="779" name="Google Shape;779;p107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10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108"/>
          <p:cNvSpPr txBox="1">
            <a:spLocks noGrp="1"/>
          </p:cNvSpPr>
          <p:nvPr>
            <p:ph type="title"/>
          </p:nvPr>
        </p:nvSpPr>
        <p:spPr>
          <a:xfrm>
            <a:off x="1080000" y="750000"/>
            <a:ext cx="5688900" cy="193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ru-RU" sz="32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Практическая работа:</a:t>
            </a:r>
            <a:br>
              <a:rPr lang="ru-RU" sz="32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br>
              <a:rPr lang="ru-RU" sz="32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US" sz="32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https://docs.google.com/document/d/1519DZJXyYdX8teVUKondduT2xBFCpesOK2PY3sADvAw/edit?usp=sharing</a:t>
            </a:r>
            <a:br>
              <a:rPr lang="ru-RU" sz="32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73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Какие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типы данных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 используются в Python?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20" name="Google Shape;420;p7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11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</p:txBody>
      </p:sp>
      <p:sp>
        <p:nvSpPr>
          <p:cNvPr id="813" name="Google Shape;813;p112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Что такое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список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</p:txBody>
      </p:sp>
      <p:sp>
        <p:nvSpPr>
          <p:cNvPr id="819" name="Google Shape;819;p113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20" name="Google Shape;820;p113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21" name="Google Shape;821;p113"/>
          <p:cNvSpPr/>
          <p:nvPr/>
        </p:nvSpPr>
        <p:spPr>
          <a:xfrm>
            <a:off x="360000" y="1243050"/>
            <a:ext cx="8463600" cy="932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Список — это структура для упорядоченного хранения данных разных типов.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22" name="Google Shape;822;p113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Списки в Python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1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828" name="Google Shape;828;p114"/>
          <p:cNvSpPr txBox="1"/>
          <p:nvPr/>
        </p:nvSpPr>
        <p:spPr>
          <a:xfrm>
            <a:off x="360000" y="312932"/>
            <a:ext cx="87426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Команды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для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работы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со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списками</a:t>
            </a:r>
            <a:endParaRPr sz="2700" dirty="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29" name="Google Shape;829;p114"/>
          <p:cNvGraphicFramePr/>
          <p:nvPr/>
        </p:nvGraphicFramePr>
        <p:xfrm>
          <a:off x="360000" y="1314250"/>
          <a:ext cx="7831500" cy="3154890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311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9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 dirty="0" err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Команда</a:t>
                      </a:r>
                      <a:endParaRPr sz="2100" b="1" dirty="0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Пояснение </a:t>
                      </a:r>
                      <a:endParaRPr sz="2100" b="1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 = </a:t>
                      </a:r>
                      <a:r>
                        <a:rPr lang="en-GB" dirty="0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list</a:t>
                      </a:r>
                      <a:r>
                        <a:rPr lang="en-GB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()</a:t>
                      </a:r>
                      <a:endParaRPr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Создание пустого списка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 = [</a:t>
                      </a:r>
                      <a:r>
                        <a:rPr lang="en-GB">
                          <a:solidFill>
                            <a:srgbClr val="09885A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1200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, </a:t>
                      </a:r>
                      <a:r>
                        <a:rPr lang="en-GB">
                          <a:solidFill>
                            <a:srgbClr val="09885A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700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, </a:t>
                      </a:r>
                      <a:r>
                        <a:rPr lang="en-GB">
                          <a:solidFill>
                            <a:srgbClr val="09885A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1250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]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Создание заполненного списка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 = </a:t>
                      </a:r>
                      <a:r>
                        <a:rPr lang="en-GB">
                          <a:solidFill>
                            <a:srgbClr val="CC412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'10 35 40'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.split()</a:t>
                      </a:r>
                      <a:endParaRPr>
                        <a:solidFill>
                          <a:schemeClr val="dk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строки в список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income.append(</a:t>
                      </a:r>
                      <a:r>
                        <a:rPr lang="en-GB">
                          <a:solidFill>
                            <a:srgbClr val="09885A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5000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)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Добавление элемента в конец списка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income[0]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Обращение к первому элементу списка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len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(income)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 err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Определение</a:t>
                      </a:r>
                      <a:r>
                        <a:rPr lang="en-GB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GB" dirty="0" err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длины</a:t>
                      </a:r>
                      <a:r>
                        <a:rPr lang="en-GB" dirty="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GB" dirty="0" err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списка</a:t>
                      </a:r>
                      <a:endParaRPr dirty="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1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835" name="Google Shape;835;p115"/>
          <p:cNvSpPr txBox="1"/>
          <p:nvPr/>
        </p:nvSpPr>
        <p:spPr>
          <a:xfrm>
            <a:off x="360000" y="312932"/>
            <a:ext cx="87426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Команды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для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работы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со</a:t>
            </a:r>
            <a:r>
              <a:rPr lang="en-GB" sz="3500" dirty="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r>
              <a:rPr lang="en-GB" sz="3500" dirty="0" err="1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списками</a:t>
            </a:r>
            <a:endParaRPr sz="2700" dirty="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36" name="Google Shape;836;p115"/>
          <p:cNvGraphicFramePr/>
          <p:nvPr/>
        </p:nvGraphicFramePr>
        <p:xfrm>
          <a:off x="360000" y="1314250"/>
          <a:ext cx="7831500" cy="2727880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311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9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Команда</a:t>
                      </a:r>
                      <a:endParaRPr sz="2100" b="1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Пояснение </a:t>
                      </a:r>
                      <a:endParaRPr sz="2100" b="1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for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 item </a:t>
                      </a:r>
                      <a:r>
                        <a:rPr lang="en-GB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 income: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Перебор элементов списка в цикле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/>
                        <a:t>1000 </a:t>
                      </a:r>
                      <a:r>
                        <a:rPr lang="en-GB">
                          <a:solidFill>
                            <a:schemeClr val="dk2"/>
                          </a:solidFill>
                        </a:rPr>
                        <a:t>in</a:t>
                      </a:r>
                      <a:r>
                        <a:rPr lang="en-GB"/>
                        <a:t> income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Поиск вхождения элемента в список (возвращает True или False)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income.sort()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Сортировка списка в лексикографическом порядке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(по возрастанию чисел и букв алфавита)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map</a:t>
                      </a:r>
                      <a:r>
                        <a:rPr lang="en-GB"/>
                        <a:t>(</a:t>
                      </a:r>
                      <a:r>
                        <a:rPr lang="en-GB">
                          <a:solidFill>
                            <a:schemeClr val="dk2"/>
                          </a:solidFill>
                        </a:rPr>
                        <a:t>str</a:t>
                      </a:r>
                      <a:r>
                        <a:rPr lang="en-GB"/>
                        <a:t>, income)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Применение указанной функции к каждому элементу списка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1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</p:txBody>
      </p:sp>
      <p:sp>
        <p:nvSpPr>
          <p:cNvPr id="842" name="Google Shape;842;p116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Что такое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map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7" name="Google Shape;847;p117"/>
          <p:cNvGraphicFramePr/>
          <p:nvPr/>
        </p:nvGraphicFramePr>
        <p:xfrm>
          <a:off x="351638" y="2546325"/>
          <a:ext cx="4003650" cy="897576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66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1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'34'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'22'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'79'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'81'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'50'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'71'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0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4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48" name="Google Shape;848;p117"/>
          <p:cNvSpPr txBox="1"/>
          <p:nvPr/>
        </p:nvSpPr>
        <p:spPr>
          <a:xfrm>
            <a:off x="360000" y="698975"/>
            <a:ext cx="6960000" cy="16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latin typeface="Montserrat"/>
                <a:ea typeface="Montserrat"/>
                <a:cs typeface="Montserrat"/>
                <a:sym typeface="Montserrat"/>
              </a:rPr>
              <a:t>map() </a:t>
            </a:r>
            <a:r>
              <a:rPr lang="en-GB" sz="1800">
                <a:latin typeface="Montserrat"/>
                <a:ea typeface="Montserrat"/>
                <a:cs typeface="Montserrat"/>
                <a:sym typeface="Montserrat"/>
              </a:rPr>
              <a:t>— это функция, которую можно использовать для применения к каждому элементу итерируемого объекта.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sz="1800" b="1">
                <a:solidFill>
                  <a:srgbClr val="833AE0"/>
                </a:solidFill>
                <a:latin typeface="Montserrat"/>
                <a:ea typeface="Montserrat"/>
                <a:cs typeface="Montserrat"/>
                <a:sym typeface="Montserrat"/>
              </a:rPr>
              <a:t>Итерируемый объект</a:t>
            </a:r>
            <a:r>
              <a:rPr lang="en-GB" sz="18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— это объект,</a:t>
            </a:r>
            <a:r>
              <a:rPr lang="en-GB" sz="1800">
                <a:latin typeface="Montserrat"/>
                <a:ea typeface="Montserrat"/>
                <a:cs typeface="Montserrat"/>
                <a:sym typeface="Montserrat"/>
              </a:rPr>
              <a:t> элементы которого можно последовательно просмотреть.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9" name="Google Shape;849;p117"/>
          <p:cNvSpPr txBox="1"/>
          <p:nvPr/>
        </p:nvSpPr>
        <p:spPr>
          <a:xfrm>
            <a:off x="352725" y="175175"/>
            <a:ext cx="70653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600">
                <a:highlight>
                  <a:srgbClr val="FFFFFF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Функция map()</a:t>
            </a:r>
            <a:endParaRPr sz="260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graphicFrame>
        <p:nvGraphicFramePr>
          <p:cNvPr id="850" name="Google Shape;850;p117"/>
          <p:cNvGraphicFramePr/>
          <p:nvPr/>
        </p:nvGraphicFramePr>
        <p:xfrm>
          <a:off x="351638" y="3689325"/>
          <a:ext cx="4003650" cy="897576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66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7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1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'с'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'т'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'р'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'о'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'к'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A31515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'а'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0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4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</a:t>
                      </a:r>
                      <a:endParaRPr>
                        <a:solidFill>
                          <a:srgbClr val="000000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51" name="Google Shape;851;p117"/>
          <p:cNvSpPr txBox="1"/>
          <p:nvPr/>
        </p:nvSpPr>
        <p:spPr>
          <a:xfrm flipH="1">
            <a:off x="4499250" y="2635775"/>
            <a:ext cx="2716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Montserrat"/>
                <a:ea typeface="Montserrat"/>
                <a:cs typeface="Montserrat"/>
                <a:sym typeface="Montserrat"/>
              </a:rPr>
              <a:t>Список — итерируемый объект.</a:t>
            </a:r>
            <a:endParaRPr sz="1600" i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2" name="Google Shape;852;p117"/>
          <p:cNvSpPr txBox="1"/>
          <p:nvPr/>
        </p:nvSpPr>
        <p:spPr>
          <a:xfrm flipH="1">
            <a:off x="4499250" y="3854975"/>
            <a:ext cx="2716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Montserrat"/>
                <a:ea typeface="Montserrat"/>
                <a:cs typeface="Montserrat"/>
                <a:sym typeface="Montserrat"/>
              </a:rPr>
              <a:t>Строка — итерируемый объект.</a:t>
            </a:r>
            <a:endParaRPr sz="1600" i="1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118"/>
          <p:cNvSpPr txBox="1"/>
          <p:nvPr/>
        </p:nvSpPr>
        <p:spPr>
          <a:xfrm>
            <a:off x="4392000" y="2543975"/>
            <a:ext cx="3235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Итерируемый объект.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8" name="Google Shape;858;p118"/>
          <p:cNvSpPr txBox="1"/>
          <p:nvPr/>
        </p:nvSpPr>
        <p:spPr>
          <a:xfrm>
            <a:off x="360000" y="1151975"/>
            <a:ext cx="7108500" cy="12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Montserrat"/>
                <a:ea typeface="Montserrat"/>
                <a:cs typeface="Montserrat"/>
                <a:sym typeface="Montserrat"/>
              </a:rPr>
              <a:t>Функция </a:t>
            </a: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map()</a:t>
            </a:r>
            <a:r>
              <a:rPr lang="en-GB" sz="1800">
                <a:latin typeface="Montserrat"/>
                <a:ea typeface="Montserrat"/>
                <a:cs typeface="Montserrat"/>
                <a:sym typeface="Montserrat"/>
              </a:rPr>
              <a:t> вызывается один раз.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FF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map</a:t>
            </a:r>
            <a:r>
              <a:rPr lang="en-GB" sz="1600">
                <a:solidFill>
                  <a:schemeClr val="dk1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600">
                <a:solidFill>
                  <a:srgbClr val="0000FF"/>
                </a:solidFill>
                <a:highlight>
                  <a:srgbClr val="D9D2E9"/>
                </a:highlight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600">
                <a:solidFill>
                  <a:schemeClr val="dk1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>
                <a:solidFill>
                  <a:schemeClr val="dk1"/>
                </a:solidFill>
                <a:highlight>
                  <a:srgbClr val="EAD1DC"/>
                </a:highlight>
                <a:latin typeface="Consolas"/>
                <a:ea typeface="Consolas"/>
                <a:cs typeface="Consolas"/>
                <a:sym typeface="Consolas"/>
              </a:rPr>
              <a:t>score</a:t>
            </a:r>
            <a:r>
              <a:rPr lang="en-GB" sz="1600">
                <a:solidFill>
                  <a:schemeClr val="dk1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9" name="Google Shape;859;p118"/>
          <p:cNvSpPr txBox="1"/>
          <p:nvPr/>
        </p:nvSpPr>
        <p:spPr>
          <a:xfrm>
            <a:off x="352725" y="175175"/>
            <a:ext cx="70653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600">
                <a:highlight>
                  <a:srgbClr val="FFFFFF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Функция map()</a:t>
            </a:r>
            <a:endParaRPr sz="260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cxnSp>
        <p:nvCxnSpPr>
          <p:cNvPr id="860" name="Google Shape;860;p118"/>
          <p:cNvCxnSpPr/>
          <p:nvPr/>
        </p:nvCxnSpPr>
        <p:spPr>
          <a:xfrm rot="10800000" flipH="1">
            <a:off x="1543050" y="2314200"/>
            <a:ext cx="2115000" cy="3528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61" name="Google Shape;861;p118"/>
          <p:cNvCxnSpPr/>
          <p:nvPr/>
        </p:nvCxnSpPr>
        <p:spPr>
          <a:xfrm rot="10800000">
            <a:off x="4375500" y="2314200"/>
            <a:ext cx="1491900" cy="3147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62" name="Google Shape;862;p118"/>
          <p:cNvSpPr txBox="1"/>
          <p:nvPr/>
        </p:nvSpPr>
        <p:spPr>
          <a:xfrm>
            <a:off x="352725" y="2543975"/>
            <a:ext cx="3558000" cy="22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Функция, которую необходимо применить              к элементу.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sz="1800" i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Это может быть как встроенная в Python функция, так и написанная самостоятельно.</a:t>
            </a:r>
            <a:endParaRPr sz="1800" i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3" name="Google Shape;863;p11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119"/>
          <p:cNvSpPr txBox="1"/>
          <p:nvPr/>
        </p:nvSpPr>
        <p:spPr>
          <a:xfrm>
            <a:off x="352725" y="175175"/>
            <a:ext cx="70653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600">
                <a:highlight>
                  <a:srgbClr val="FFFFFF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Функция map()</a:t>
            </a:r>
            <a:endParaRPr sz="260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869" name="Google Shape;869;p119"/>
          <p:cNvSpPr txBox="1"/>
          <p:nvPr/>
        </p:nvSpPr>
        <p:spPr>
          <a:xfrm>
            <a:off x="360000" y="3454301"/>
            <a:ext cx="42192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700">
                <a:latin typeface="Montserrat"/>
                <a:ea typeface="Montserrat"/>
                <a:cs typeface="Montserrat"/>
                <a:sym typeface="Montserrat"/>
              </a:rPr>
              <a:t>Т. к. дальше необходимо продолжать работать со списком, дополнительно применяем функцию list(). </a:t>
            </a:r>
            <a:endParaRPr sz="17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0" name="Google Shape;870;p119"/>
          <p:cNvSpPr txBox="1"/>
          <p:nvPr/>
        </p:nvSpPr>
        <p:spPr>
          <a:xfrm>
            <a:off x="360000" y="1905000"/>
            <a:ext cx="59253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score = [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'34'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'22'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'79'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'81'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'50'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600" dirty="0">
                <a:solidFill>
                  <a:srgbClr val="A31515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'71'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]</a:t>
            </a:r>
            <a:endParaRPr sz="1600" dirty="0">
              <a:solidFill>
                <a:srgbClr val="008000"/>
              </a:solidFill>
              <a:highlight>
                <a:srgbClr val="FFFFFE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err="1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score_new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 = </a:t>
            </a:r>
            <a:r>
              <a:rPr lang="en-GB" sz="1600" dirty="0">
                <a:solidFill>
                  <a:srgbClr val="0000FF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list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600" dirty="0">
                <a:solidFill>
                  <a:srgbClr val="0000FF"/>
                </a:solidFill>
                <a:highlight>
                  <a:srgbClr val="D7BBFF"/>
                </a:highlight>
                <a:latin typeface="Consolas"/>
                <a:ea typeface="Consolas"/>
                <a:cs typeface="Consolas"/>
                <a:sym typeface="Consolas"/>
              </a:rPr>
              <a:t>map</a:t>
            </a:r>
            <a:r>
              <a:rPr lang="en-GB" sz="1600" dirty="0">
                <a:solidFill>
                  <a:srgbClr val="000000"/>
                </a:solidFill>
                <a:highlight>
                  <a:srgbClr val="D7BBFF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600" dirty="0">
                <a:solidFill>
                  <a:srgbClr val="0000FF"/>
                </a:solidFill>
                <a:highlight>
                  <a:srgbClr val="D7BBFF"/>
                </a:highlight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600" dirty="0">
                <a:solidFill>
                  <a:srgbClr val="000000"/>
                </a:solidFill>
                <a:highlight>
                  <a:srgbClr val="D7BBFF"/>
                </a:highlight>
                <a:latin typeface="Consolas"/>
                <a:ea typeface="Consolas"/>
                <a:cs typeface="Consolas"/>
                <a:sym typeface="Consolas"/>
              </a:rPr>
              <a:t>, score)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 dirty="0">
              <a:solidFill>
                <a:srgbClr val="A31515"/>
              </a:solidFill>
              <a:highlight>
                <a:srgbClr val="FFFFFE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FF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print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600" dirty="0" err="1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score_new</a:t>
            </a:r>
            <a:r>
              <a:rPr lang="en-GB" sz="1600" dirty="0">
                <a:solidFill>
                  <a:srgbClr val="000000"/>
                </a:solidFill>
                <a:highlight>
                  <a:srgbClr val="FFFFFE"/>
                </a:highlight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71" name="Google Shape;871;p119"/>
          <p:cNvSpPr txBox="1"/>
          <p:nvPr/>
        </p:nvSpPr>
        <p:spPr>
          <a:xfrm>
            <a:off x="352725" y="175175"/>
            <a:ext cx="7065300" cy="5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2400">
                <a:solidFill>
                  <a:srgbClr val="000000"/>
                </a:solidFill>
                <a:highlight>
                  <a:srgbClr val="FFFFFF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Работа со списками</a:t>
            </a:r>
            <a:endParaRPr sz="2400">
              <a:highlight>
                <a:srgbClr val="FFFFFF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872" name="Google Shape;872;p119"/>
          <p:cNvSpPr txBox="1"/>
          <p:nvPr/>
        </p:nvSpPr>
        <p:spPr>
          <a:xfrm>
            <a:off x="286250" y="625700"/>
            <a:ext cx="7338900" cy="9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 err="1">
                <a:latin typeface="Montserrat"/>
                <a:ea typeface="Montserrat"/>
                <a:cs typeface="Montserrat"/>
                <a:sym typeface="Montserrat"/>
              </a:rPr>
              <a:t>Задача</a:t>
            </a:r>
            <a:r>
              <a:rPr lang="en-GB" sz="1600" b="1" dirty="0">
                <a:latin typeface="Montserrat"/>
                <a:ea typeface="Montserrat"/>
                <a:cs typeface="Montserrat"/>
                <a:sym typeface="Montserrat"/>
              </a:rPr>
              <a:t>.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Очки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заработанные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пользователем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в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игре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хранятся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в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списке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в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виде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строк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.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Программа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вычисляет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сумму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очков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выводит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на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экран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рекорд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пользователя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в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этой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игре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, т. е.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максимальное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число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очков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, и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многое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другое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.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Но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для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этого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нужно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изменить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тип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данных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на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целочисленный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для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всех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элементов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списка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.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Как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это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можно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1600" dirty="0" err="1">
                <a:latin typeface="Montserrat"/>
                <a:ea typeface="Montserrat"/>
                <a:cs typeface="Montserrat"/>
                <a:sym typeface="Montserrat"/>
              </a:rPr>
              <a:t>сделать</a:t>
            </a:r>
            <a:r>
              <a:rPr lang="en-GB" sz="1600" dirty="0"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16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73" name="Google Shape;873;p119"/>
          <p:cNvPicPr preferRelativeResize="0"/>
          <p:nvPr/>
        </p:nvPicPr>
        <p:blipFill rotWithShape="1">
          <a:blip r:embed="rId3">
            <a:alphaModFix/>
          </a:blip>
          <a:srcRect t="54089"/>
          <a:stretch/>
        </p:blipFill>
        <p:spPr>
          <a:xfrm>
            <a:off x="5731737" y="2831601"/>
            <a:ext cx="3052263" cy="5278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874" name="Google Shape;874;p119"/>
          <p:cNvCxnSpPr/>
          <p:nvPr/>
        </p:nvCxnSpPr>
        <p:spPr>
          <a:xfrm rot="10800000">
            <a:off x="2456600" y="2686325"/>
            <a:ext cx="0" cy="74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12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880" name="Google Shape;880;p120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81" name="Google Shape;881;p120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82" name="Google Shape;882;p120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83" name="Google Shape;883;p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884" name="Google Shape;884;p120"/>
          <p:cNvSpPr txBox="1"/>
          <p:nvPr/>
        </p:nvSpPr>
        <p:spPr>
          <a:xfrm>
            <a:off x="360000" y="964400"/>
            <a:ext cx="8387100" cy="403790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1800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income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Введите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данные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о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доходах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по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месяцам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).split()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income =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list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map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income))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total = </a:t>
            </a:r>
            <a:r>
              <a:rPr lang="en-GB" sz="135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350" dirty="0">
              <a:solidFill>
                <a:schemeClr val="accent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minimum = income[</a:t>
            </a:r>
            <a:r>
              <a:rPr lang="en-GB" sz="135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maximum = income[</a:t>
            </a:r>
            <a:r>
              <a:rPr lang="en-GB" sz="1350" dirty="0">
                <a:solidFill>
                  <a:schemeClr val="accent4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item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income: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total += item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if 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item &gt; maximum: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maximum = item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if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item &lt; minimum: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minimum = item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Всего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заработано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total)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Максимальный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заработок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maximum)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Минимальный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dirty="0" err="1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заработок</a:t>
            </a:r>
            <a:r>
              <a:rPr lang="en-GB" dirty="0">
                <a:solidFill>
                  <a:srgbClr val="CC4125"/>
                </a:solidFill>
                <a:latin typeface="Roboto Mono"/>
                <a:ea typeface="Roboto Mono"/>
                <a:cs typeface="Roboto Mono"/>
                <a:sym typeface="Roboto Mono"/>
              </a:rPr>
              <a:t>:'</a:t>
            </a:r>
            <a:r>
              <a:rPr lang="en-GB" sz="135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minimum)</a:t>
            </a:r>
            <a:endParaRPr sz="1350" dirty="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2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890" name="Google Shape;890;p121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 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91" name="Google Shape;891;p121"/>
          <p:cNvSpPr txBox="1"/>
          <p:nvPr/>
        </p:nvSpPr>
        <p:spPr>
          <a:xfrm>
            <a:off x="386400" y="1164000"/>
            <a:ext cx="8424000" cy="28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Как меняется значение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income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в процессе выполнения кода?</a:t>
            </a:r>
            <a:endParaRPr sz="21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Объясните смысл выражения</a:t>
            </a:r>
            <a:r>
              <a:rPr lang="en-GB" sz="21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list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map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2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income)).</a:t>
            </a:r>
            <a:endParaRPr sz="21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хранится в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item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программа?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7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26" name="Google Shape;426;p74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Типы данных 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427" name="Google Shape;427;p74"/>
          <p:cNvGraphicFramePr/>
          <p:nvPr/>
        </p:nvGraphicFramePr>
        <p:xfrm>
          <a:off x="358325" y="1191588"/>
          <a:ext cx="7735400" cy="3290715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19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Типа объекта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Характеристика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Пример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9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float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str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bool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list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dict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set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2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897" name="Google Shape;897;p122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pic>
        <p:nvPicPr>
          <p:cNvPr id="898" name="Google Shape;898;p122"/>
          <p:cNvPicPr preferRelativeResize="0"/>
          <p:nvPr/>
        </p:nvPicPr>
        <p:blipFill rotWithShape="1">
          <a:blip r:embed="rId3">
            <a:alphaModFix/>
          </a:blip>
          <a:srcRect t="36766"/>
          <a:stretch/>
        </p:blipFill>
        <p:spPr>
          <a:xfrm>
            <a:off x="366775" y="1763604"/>
            <a:ext cx="5272525" cy="16162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12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04" name="Google Shape;904;p123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Что такое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словарь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12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10" name="Google Shape;910;p124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11" name="Google Shape;911;p124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12" name="Google Shape;912;p124"/>
          <p:cNvSpPr/>
          <p:nvPr/>
        </p:nvSpPr>
        <p:spPr>
          <a:xfrm>
            <a:off x="360000" y="1243050"/>
            <a:ext cx="8463600" cy="9321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Словарь  — это упорядоченный набор пар вида «ключ–значение».</a:t>
            </a:r>
            <a:endParaRPr>
              <a:solidFill>
                <a:schemeClr val="l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13" name="Google Shape;913;p124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Словарь в Python</a:t>
            </a:r>
            <a:endParaRPr sz="28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2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19" name="Google Shape;919;p125"/>
          <p:cNvSpPr txBox="1"/>
          <p:nvPr/>
        </p:nvSpPr>
        <p:spPr>
          <a:xfrm>
            <a:off x="242150" y="360000"/>
            <a:ext cx="87855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4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Команды для работы со словарями</a:t>
            </a:r>
            <a:endParaRPr sz="3400">
              <a:solidFill>
                <a:schemeClr val="accent2"/>
              </a:solidFill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920" name="Google Shape;920;p125"/>
          <p:cNvGraphicFramePr/>
          <p:nvPr/>
        </p:nvGraphicFramePr>
        <p:xfrm>
          <a:off x="360000" y="1314250"/>
          <a:ext cx="7831500" cy="2985680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382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Команда</a:t>
                      </a:r>
                      <a:endParaRPr sz="2100" b="1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1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Пояснение </a:t>
                      </a:r>
                      <a:endParaRPr sz="2100" b="1">
                        <a:solidFill>
                          <a:schemeClr val="lt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startup = </a:t>
                      </a:r>
                      <a:r>
                        <a:rPr lang="en-GB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dict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()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Создание пустого словаря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3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startup = {</a:t>
                      </a:r>
                      <a:r>
                        <a:rPr lang="en-GB">
                          <a:solidFill>
                            <a:srgbClr val="A3151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'name'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: </a:t>
                      </a:r>
                      <a:r>
                        <a:rPr lang="en-GB">
                          <a:solidFill>
                            <a:srgbClr val="A3151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'SpaceX'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, </a:t>
                      </a:r>
                      <a:endParaRPr>
                        <a:solidFill>
                          <a:schemeClr val="dk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  <a:p>
                      <a:pPr marL="0" lvl="0" indent="0" algn="l" rtl="0">
                        <a:lnSpc>
                          <a:spcPct val="1357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           </a:t>
                      </a:r>
                      <a:r>
                        <a:rPr lang="en-GB">
                          <a:solidFill>
                            <a:srgbClr val="A3151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'founder'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: </a:t>
                      </a:r>
                      <a:r>
                        <a:rPr lang="en-GB">
                          <a:solidFill>
                            <a:srgbClr val="A3151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'Elon Musk'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}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Создание заполненного словаря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startup.keys()</a:t>
                      </a:r>
                      <a:endParaRPr>
                        <a:solidFill>
                          <a:schemeClr val="dk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Получение всех ключей словаря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startup.values()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Получение всех значений словаря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startup[</a:t>
                      </a:r>
                      <a:r>
                        <a:rPr lang="en-GB">
                          <a:solidFill>
                            <a:srgbClr val="A31515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'name'</a:t>
                      </a:r>
                      <a:r>
                        <a:rPr lang="en-GB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]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Обращение к значению по ключу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p12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26" name="Google Shape;926;p126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27" name="Google Shape;927;p126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28" name="Google Shape;928;p126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29" name="Google Shape;929;p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p126"/>
          <p:cNvSpPr txBox="1"/>
          <p:nvPr/>
        </p:nvSpPr>
        <p:spPr>
          <a:xfrm>
            <a:off x="360000" y="964400"/>
            <a:ext cx="8387100" cy="34119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1800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amount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'Введите количество стартапов'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i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range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(amount):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name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'Введите название стартапа'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data[name]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dict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data[name][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'founder'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'Введите имя основателя'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data[name][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 = 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5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'Привлечено инвестиций:'</a:t>
            </a:r>
            <a:r>
              <a:rPr lang="en-GB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12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36" name="Google Shape;936;p127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 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37" name="Google Shape;937;p127"/>
          <p:cNvSpPr txBox="1"/>
          <p:nvPr/>
        </p:nvSpPr>
        <p:spPr>
          <a:xfrm>
            <a:off x="386400" y="1164000"/>
            <a:ext cx="8010600" cy="22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хранится в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Как меняется значение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по ходу выполнения программы?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Опишите структуру создаваемого в коде словаря при условии, что значение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= 2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endParaRPr sz="2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12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943" name="Google Shape;943;p128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Структура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словаря</a:t>
            </a:r>
            <a:r>
              <a:rPr lang="en-GB" sz="36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:</a:t>
            </a:r>
            <a:endParaRPr sz="36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44" name="Google Shape;944;p128"/>
          <p:cNvSpPr txBox="1"/>
          <p:nvPr/>
        </p:nvSpPr>
        <p:spPr>
          <a:xfrm>
            <a:off x="360000" y="2200075"/>
            <a:ext cx="8387100" cy="1852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180000" anchor="ctr" anchorCtr="0">
            <a:noAutofit/>
          </a:bodyPr>
          <a:lstStyle/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data = {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'Луноход'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{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'founder'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'Незнайка'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    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-GB" sz="1900">
                <a:solidFill>
                  <a:srgbClr val="098658"/>
                </a:solidFill>
                <a:latin typeface="Roboto Mono"/>
                <a:ea typeface="Roboto Mono"/>
                <a:cs typeface="Roboto Mono"/>
                <a:sym typeface="Roboto Mono"/>
              </a:rPr>
              <a:t>1000000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},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'Лампочка'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{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'founder'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'Алладин'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    </a:t>
            </a:r>
            <a:r>
              <a:rPr lang="en-GB" sz="19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-GB" sz="1900">
                <a:solidFill>
                  <a:srgbClr val="098658"/>
                </a:solidFill>
                <a:latin typeface="Roboto Mono"/>
                <a:ea typeface="Roboto Mono"/>
                <a:cs typeface="Roboto Mono"/>
                <a:sym typeface="Roboto Mono"/>
              </a:rPr>
              <a:t>30000</a:t>
            </a:r>
            <a:r>
              <a:rPr lang="en-GB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}}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45" name="Google Shape;945;p128"/>
          <p:cNvSpPr/>
          <p:nvPr/>
        </p:nvSpPr>
        <p:spPr>
          <a:xfrm>
            <a:off x="3273900" y="2251800"/>
            <a:ext cx="3495000" cy="82500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6" name="Google Shape;946;p128"/>
          <p:cNvSpPr/>
          <p:nvPr/>
        </p:nvSpPr>
        <p:spPr>
          <a:xfrm>
            <a:off x="1542900" y="2200075"/>
            <a:ext cx="6350100" cy="166620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128"/>
          <p:cNvSpPr txBox="1"/>
          <p:nvPr/>
        </p:nvSpPr>
        <p:spPr>
          <a:xfrm>
            <a:off x="1353750" y="1267800"/>
            <a:ext cx="3104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Основной словарь (содержимое переменной data)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948" name="Google Shape;948;p128"/>
          <p:cNvCxnSpPr/>
          <p:nvPr/>
        </p:nvCxnSpPr>
        <p:spPr>
          <a:xfrm>
            <a:off x="2509092" y="1713900"/>
            <a:ext cx="384000" cy="485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49" name="Google Shape;949;p128"/>
          <p:cNvSpPr txBox="1"/>
          <p:nvPr/>
        </p:nvSpPr>
        <p:spPr>
          <a:xfrm>
            <a:off x="5126500" y="1267800"/>
            <a:ext cx="13089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A1A1A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Вложенный словарь</a:t>
            </a:r>
            <a:endParaRPr>
              <a:solidFill>
                <a:srgbClr val="1A1A1A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cxnSp>
        <p:nvCxnSpPr>
          <p:cNvPr id="950" name="Google Shape;950;p128"/>
          <p:cNvCxnSpPr/>
          <p:nvPr/>
        </p:nvCxnSpPr>
        <p:spPr>
          <a:xfrm flipH="1">
            <a:off x="5126575" y="1725775"/>
            <a:ext cx="380700" cy="549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129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списки и словари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56" name="Google Shape;956;p129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57" name="Google Shape;957;p129"/>
          <p:cNvSpPr txBox="1"/>
          <p:nvPr/>
        </p:nvSpPr>
        <p:spPr>
          <a:xfrm>
            <a:off x="360000" y="360000"/>
            <a:ext cx="70935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58" name="Google Shape;958;p129"/>
          <p:cNvSpPr txBox="1"/>
          <p:nvPr/>
        </p:nvSpPr>
        <p:spPr>
          <a:xfrm rot="-5400000">
            <a:off x="6478575" y="2410775"/>
            <a:ext cx="34932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Подтверждение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квалификации </a:t>
            </a: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59" name="Google Shape;959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8050" y="3792329"/>
            <a:ext cx="211887" cy="2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960" name="Google Shape;960;p129"/>
          <p:cNvSpPr txBox="1"/>
          <p:nvPr/>
        </p:nvSpPr>
        <p:spPr>
          <a:xfrm>
            <a:off x="360000" y="1087025"/>
            <a:ext cx="8387100" cy="3058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80000" tIns="36000" rIns="0" bIns="180000" anchor="t" anchorCtr="0">
            <a:noAutofit/>
          </a:bodyPr>
          <a:lstStyle/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max_investments = </a:t>
            </a:r>
            <a:r>
              <a:rPr lang="en-GB" sz="1600">
                <a:solidFill>
                  <a:srgbClr val="098658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600">
              <a:solidFill>
                <a:srgbClr val="09865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for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startup </a:t>
            </a: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in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data: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data[startup][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 &gt; max_investments: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max_investments = data[startup][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winner = startup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'Наибольшие инвестиции привлёк стартап'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winner)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'Основатель:'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data[winner][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'founder'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FF"/>
                </a:solidFill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'Сумма инвестиций:'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data[winner][</a:t>
            </a:r>
            <a:r>
              <a:rPr lang="en-GB" sz="1600">
                <a:solidFill>
                  <a:srgbClr val="A31515"/>
                </a:solidFill>
                <a:latin typeface="Roboto Mono"/>
                <a:ea typeface="Roboto Mono"/>
                <a:cs typeface="Roboto Mono"/>
                <a:sym typeface="Roboto Mono"/>
              </a:rPr>
              <a:t>'investments'</a:t>
            </a:r>
            <a:r>
              <a:rPr lang="en-GB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])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p13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966" name="Google Shape;966;p130"/>
          <p:cNvSpPr txBox="1"/>
          <p:nvPr/>
        </p:nvSpPr>
        <p:spPr>
          <a:xfrm>
            <a:off x="360000" y="360000"/>
            <a:ext cx="8424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Проанализируйте код </a:t>
            </a:r>
            <a:endParaRPr sz="2800">
              <a:highlight>
                <a:srgbClr val="FFFFFF"/>
              </a:highlight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67" name="Google Shape;967;p130"/>
          <p:cNvSpPr txBox="1"/>
          <p:nvPr/>
        </p:nvSpPr>
        <p:spPr>
          <a:xfrm>
            <a:off x="386400" y="1164000"/>
            <a:ext cx="8010600" cy="30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хранится в переменной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winner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Как переменная </a:t>
            </a:r>
            <a:r>
              <a:rPr lang="en-GB"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winner</a:t>
            </a: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используется в программе?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Зачем нужна эта программа?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Font typeface="Montserrat"/>
              <a:buAutoNum type="arabicPeriod"/>
            </a:pPr>
            <a:r>
              <a:rPr lang="en-GB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в итоге напечатает программа, если в переменной data будет храниться словарь из примера, приведённого на слайде «Структура словаря»?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13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pic>
        <p:nvPicPr>
          <p:cNvPr id="973" name="Google Shape;973;p131"/>
          <p:cNvPicPr preferRelativeResize="0"/>
          <p:nvPr/>
        </p:nvPicPr>
        <p:blipFill rotWithShape="1">
          <a:blip r:embed="rId3">
            <a:alphaModFix/>
          </a:blip>
          <a:srcRect t="46391"/>
          <a:stretch/>
        </p:blipFill>
        <p:spPr>
          <a:xfrm>
            <a:off x="360000" y="2292724"/>
            <a:ext cx="7236899" cy="114293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4" name="Google Shape;974;p131"/>
          <p:cNvSpPr txBox="1"/>
          <p:nvPr/>
        </p:nvSpPr>
        <p:spPr>
          <a:xfrm>
            <a:off x="360000" y="360000"/>
            <a:ext cx="72369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Что напечатает </a:t>
            </a:r>
            <a:r>
              <a:rPr lang="en-GB" sz="3600">
                <a:solidFill>
                  <a:schemeClr val="accent2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программа</a:t>
            </a:r>
            <a:r>
              <a:rPr lang="en-GB" sz="3600">
                <a:latin typeface="Montserrat Black"/>
                <a:ea typeface="Montserrat Black"/>
                <a:cs typeface="Montserrat Black"/>
                <a:sym typeface="Montserrat Black"/>
              </a:rPr>
              <a:t>?</a:t>
            </a:r>
            <a:endParaRPr sz="36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75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33" name="Google Shape;433;p75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Типы данных 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434" name="Google Shape;434;p75"/>
          <p:cNvGraphicFramePr/>
          <p:nvPr/>
        </p:nvGraphicFramePr>
        <p:xfrm>
          <a:off x="358325" y="1191588"/>
          <a:ext cx="7735400" cy="3290715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19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Типа объекта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Характеристика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Пример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Целое число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9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float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Число с плавающей точкой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str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Строка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bool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Логический тип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list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Список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dict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Словарь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set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Множество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B7B7B7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[Приведите пример]</a:t>
                      </a:r>
                      <a:endParaRPr>
                        <a:solidFill>
                          <a:srgbClr val="B7B7B7"/>
                        </a:solidFill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7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</a:t>
            </a:r>
            <a:endParaRPr/>
          </a:p>
        </p:txBody>
      </p:sp>
      <p:sp>
        <p:nvSpPr>
          <p:cNvPr id="440" name="Google Shape;440;p76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latin typeface="Montserrat Black"/>
                <a:ea typeface="Montserrat Black"/>
                <a:cs typeface="Montserrat Black"/>
                <a:sym typeface="Montserrat Black"/>
              </a:rPr>
              <a:t>Типы данных 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441" name="Google Shape;441;p76"/>
          <p:cNvGraphicFramePr/>
          <p:nvPr/>
        </p:nvGraphicFramePr>
        <p:xfrm>
          <a:off x="358325" y="1191588"/>
          <a:ext cx="7735400" cy="3290715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19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3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Типа объекта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Характеристика 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Пример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Целое число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5, 32 -12, 0, 77, 1234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9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float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Число с плавающей точкой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-11.3, 34.0, 84.7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str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Строка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‘hello’, “Hello”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bool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Логический тип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True, False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list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Список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[“int”, “float”, “str”, “bool”]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dict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Словарь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{‘name’: ‘Anna’, ‘age’: 15}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set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Множество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{1, 2, 3, 4}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7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Повторение: переменные, условия и циклы </a:t>
            </a:r>
            <a:endParaRPr/>
          </a:p>
        </p:txBody>
      </p:sp>
      <p:sp>
        <p:nvSpPr>
          <p:cNvPr id="447" name="Google Shape;447;p77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Функции в Python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448" name="Google Shape;448;p77"/>
          <p:cNvGraphicFramePr/>
          <p:nvPr/>
        </p:nvGraphicFramePr>
        <p:xfrm>
          <a:off x="358325" y="1191588"/>
          <a:ext cx="7719075" cy="2959100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195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Функция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Назначение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print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Печать аргументов, указанных в скобках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input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Считывание данных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к целочисленному типу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float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к дробному типу 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str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Преобразование в строку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3C78D8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len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()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Определение длины строки или другой структуры данных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7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Повторение. </a:t>
            </a:r>
            <a:endParaRPr/>
          </a:p>
        </p:txBody>
      </p:sp>
      <p:sp>
        <p:nvSpPr>
          <p:cNvPr id="454" name="Google Shape;454;p78"/>
          <p:cNvSpPr txBox="1"/>
          <p:nvPr/>
        </p:nvSpPr>
        <p:spPr>
          <a:xfrm>
            <a:off x="360000" y="360000"/>
            <a:ext cx="8437200" cy="8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Математические операторы в Python</a:t>
            </a:r>
            <a:endParaRPr sz="2800">
              <a:solidFill>
                <a:schemeClr val="dk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455" name="Google Shape;455;p78"/>
          <p:cNvGraphicFramePr/>
          <p:nvPr/>
        </p:nvGraphicFramePr>
        <p:xfrm>
          <a:off x="358325" y="1191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{5A89A54C-7741-41F6-99BF-64EC94F286B3}</a:tableStyleId>
              </a:tblPr>
              <a:tblGrid>
                <a:gridCol w="102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8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Арифметические операторы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784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FFFFFF"/>
                          </a:solidFill>
                          <a:latin typeface="Montserrat SemiBold"/>
                          <a:ea typeface="Montserrat SemiBold"/>
                          <a:cs typeface="Montserrat SemiBold"/>
                          <a:sym typeface="Montserrat SemiBold"/>
                        </a:rPr>
                        <a:t>Логические операторы</a:t>
                      </a:r>
                      <a:endParaRPr>
                        <a:solidFill>
                          <a:srgbClr val="FFFFFF"/>
                        </a:solidFill>
                        <a:latin typeface="Montserrat SemiBold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784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a+b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Cложение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 a ==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Равно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a-b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Вычитание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!=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Не равно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a*b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Умножение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&gt; 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Больше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a//b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Деление без остатка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&lt;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Меньше 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a/b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Деление с остатком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&gt;=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Больше или равно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a%b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Остаток от деления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&lt;= 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Меньше или равно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a**b</a:t>
                      </a: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Возведение в степень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OR; AND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Логические операторы ИЛИ; И</a:t>
                      </a:r>
                      <a:endParaRPr/>
                    </a:p>
                  </a:txBody>
                  <a:tcPr marL="90000" marR="91425" marT="90000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2719</Words>
  <Application>Microsoft Office PowerPoint</Application>
  <PresentationFormat>Экран (16:9)</PresentationFormat>
  <Paragraphs>556</Paragraphs>
  <Slides>59</Slides>
  <Notes>59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70" baseType="lpstr">
      <vt:lpstr>Montserrat Medium</vt:lpstr>
      <vt:lpstr>Calibri Light</vt:lpstr>
      <vt:lpstr>Roboto Mono</vt:lpstr>
      <vt:lpstr>Calibri</vt:lpstr>
      <vt:lpstr>Montserrat</vt:lpstr>
      <vt:lpstr>Montserrat ExtraBold</vt:lpstr>
      <vt:lpstr>Arial</vt:lpstr>
      <vt:lpstr>Montserrat Black</vt:lpstr>
      <vt:lpstr>Montserrat SemiBold</vt:lpstr>
      <vt:lpstr>Consolas</vt:lpstr>
      <vt:lpstr>Тема Office</vt:lpstr>
      <vt:lpstr>Повторение.  Алгоритмы и структуры данных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работа:  https://docs.google.com/document/d/1519DZJXyYdX8teVUKondduT2xBFCpesOK2PY3sADvAw/edit?usp=sharing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 Алгоритмы и структуры данных</dc:title>
  <dc:creator>Rick Sanchez</dc:creator>
  <cp:lastModifiedBy>Rick Sanchez</cp:lastModifiedBy>
  <cp:revision>9</cp:revision>
  <dcterms:modified xsi:type="dcterms:W3CDTF">2025-09-21T23:19:07Z</dcterms:modified>
</cp:coreProperties>
</file>